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97" r:id="rId4"/>
    <p:sldId id="298" r:id="rId5"/>
    <p:sldId id="299" r:id="rId6"/>
    <p:sldId id="325" r:id="rId7"/>
    <p:sldId id="326" r:id="rId8"/>
    <p:sldId id="327" r:id="rId9"/>
    <p:sldId id="328" r:id="rId10"/>
    <p:sldId id="329" r:id="rId11"/>
    <p:sldId id="330" r:id="rId12"/>
    <p:sldId id="300" r:id="rId13"/>
    <p:sldId id="301" r:id="rId14"/>
    <p:sldId id="302" r:id="rId15"/>
    <p:sldId id="303" r:id="rId16"/>
    <p:sldId id="304" r:id="rId17"/>
    <p:sldId id="305" r:id="rId18"/>
    <p:sldId id="306" r:id="rId19"/>
    <p:sldId id="307" r:id="rId20"/>
    <p:sldId id="331" r:id="rId21"/>
    <p:sldId id="332" r:id="rId22"/>
    <p:sldId id="334" r:id="rId23"/>
    <p:sldId id="333" r:id="rId24"/>
    <p:sldId id="335"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36" r:id="rId43"/>
    <p:sldId id="337" r:id="rId44"/>
    <p:sldId id="338" r:id="rId45"/>
    <p:sldId id="339" r:id="rId46"/>
    <p:sldId id="340" r:id="rId47"/>
    <p:sldId id="341" r:id="rId48"/>
    <p:sldId id="342" r:id="rId49"/>
    <p:sldId id="343" r:id="rId50"/>
    <p:sldId id="344" r:id="rId51"/>
    <p:sldId id="345" r:id="rId52"/>
    <p:sldId id="296" r:id="rId53"/>
  </p:sldIdLst>
  <p:sldSz cx="9144000" cy="5118100"/>
  <p:notesSz cx="9144000" cy="51181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p:cViewPr varScale="1">
        <p:scale>
          <a:sx n="72" d="100"/>
          <a:sy n="72" d="100"/>
        </p:scale>
        <p:origin x="1048"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5FCAB11E-2EC2-42CC-9681-431B199777FC}" type="datetimeFigureOut">
              <a:rPr lang="es-AR" smtClean="0"/>
              <a:t>30/4/2021</a:t>
            </a:fld>
            <a:endParaRPr lang="es-AR"/>
          </a:p>
        </p:txBody>
      </p:sp>
      <p:sp>
        <p:nvSpPr>
          <p:cNvPr id="4" name="Marcador de imagen de diapositiva 3"/>
          <p:cNvSpPr>
            <a:spLocks noGrp="1" noRot="1" noChangeAspect="1"/>
          </p:cNvSpPr>
          <p:nvPr>
            <p:ph type="sldImg" idx="2"/>
          </p:nvPr>
        </p:nvSpPr>
        <p:spPr>
          <a:xfrm>
            <a:off x="3028950" y="639763"/>
            <a:ext cx="3086100" cy="17272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914400" y="2463800"/>
            <a:ext cx="7315200" cy="2014538"/>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4860925"/>
            <a:ext cx="3962400" cy="257175"/>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5180013" y="4860925"/>
            <a:ext cx="3962400" cy="257175"/>
          </a:xfrm>
          <a:prstGeom prst="rect">
            <a:avLst/>
          </a:prstGeom>
        </p:spPr>
        <p:txBody>
          <a:bodyPr vert="horz" lIns="91440" tIns="45720" rIns="91440" bIns="45720" rtlCol="0" anchor="b"/>
          <a:lstStyle>
            <a:lvl1pPr algn="r">
              <a:defRPr sz="1200"/>
            </a:lvl1pPr>
          </a:lstStyle>
          <a:p>
            <a:fld id="{A69F883B-69E7-4B5C-9B42-029C1044CF74}" type="slidenum">
              <a:rPr lang="es-AR" smtClean="0"/>
              <a:t>‹Nº›</a:t>
            </a:fld>
            <a:endParaRPr lang="es-AR"/>
          </a:p>
        </p:txBody>
      </p:sp>
    </p:spTree>
    <p:extLst>
      <p:ext uri="{BB962C8B-B14F-4D97-AF65-F5344CB8AC3E}">
        <p14:creationId xmlns:p14="http://schemas.microsoft.com/office/powerpoint/2010/main" val="1079005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a:t>
            </a:fld>
            <a:endParaRPr lang="es-AR"/>
          </a:p>
        </p:txBody>
      </p:sp>
    </p:spTree>
    <p:extLst>
      <p:ext uri="{BB962C8B-B14F-4D97-AF65-F5344CB8AC3E}">
        <p14:creationId xmlns:p14="http://schemas.microsoft.com/office/powerpoint/2010/main" val="155530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11</a:t>
            </a:fld>
            <a:endParaRPr lang="es-AR"/>
          </a:p>
        </p:txBody>
      </p:sp>
    </p:spTree>
    <p:extLst>
      <p:ext uri="{BB962C8B-B14F-4D97-AF65-F5344CB8AC3E}">
        <p14:creationId xmlns:p14="http://schemas.microsoft.com/office/powerpoint/2010/main" val="270727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12</a:t>
            </a:fld>
            <a:endParaRPr lang="es-AR"/>
          </a:p>
        </p:txBody>
      </p:sp>
    </p:spTree>
    <p:extLst>
      <p:ext uri="{BB962C8B-B14F-4D97-AF65-F5344CB8AC3E}">
        <p14:creationId xmlns:p14="http://schemas.microsoft.com/office/powerpoint/2010/main" val="401900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13</a:t>
            </a:fld>
            <a:endParaRPr lang="es-AR"/>
          </a:p>
        </p:txBody>
      </p:sp>
    </p:spTree>
    <p:extLst>
      <p:ext uri="{BB962C8B-B14F-4D97-AF65-F5344CB8AC3E}">
        <p14:creationId xmlns:p14="http://schemas.microsoft.com/office/powerpoint/2010/main" val="339755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14</a:t>
            </a:fld>
            <a:endParaRPr lang="es-AR"/>
          </a:p>
        </p:txBody>
      </p:sp>
    </p:spTree>
    <p:extLst>
      <p:ext uri="{BB962C8B-B14F-4D97-AF65-F5344CB8AC3E}">
        <p14:creationId xmlns:p14="http://schemas.microsoft.com/office/powerpoint/2010/main" val="3900256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15</a:t>
            </a:fld>
            <a:endParaRPr lang="es-AR"/>
          </a:p>
        </p:txBody>
      </p:sp>
    </p:spTree>
    <p:extLst>
      <p:ext uri="{BB962C8B-B14F-4D97-AF65-F5344CB8AC3E}">
        <p14:creationId xmlns:p14="http://schemas.microsoft.com/office/powerpoint/2010/main" val="1290994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16</a:t>
            </a:fld>
            <a:endParaRPr lang="es-AR"/>
          </a:p>
        </p:txBody>
      </p:sp>
    </p:spTree>
    <p:extLst>
      <p:ext uri="{BB962C8B-B14F-4D97-AF65-F5344CB8AC3E}">
        <p14:creationId xmlns:p14="http://schemas.microsoft.com/office/powerpoint/2010/main" val="2882918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17</a:t>
            </a:fld>
            <a:endParaRPr lang="es-AR"/>
          </a:p>
        </p:txBody>
      </p:sp>
    </p:spTree>
    <p:extLst>
      <p:ext uri="{BB962C8B-B14F-4D97-AF65-F5344CB8AC3E}">
        <p14:creationId xmlns:p14="http://schemas.microsoft.com/office/powerpoint/2010/main" val="2530694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18</a:t>
            </a:fld>
            <a:endParaRPr lang="es-AR"/>
          </a:p>
        </p:txBody>
      </p:sp>
    </p:spTree>
    <p:extLst>
      <p:ext uri="{BB962C8B-B14F-4D97-AF65-F5344CB8AC3E}">
        <p14:creationId xmlns:p14="http://schemas.microsoft.com/office/powerpoint/2010/main" val="110627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19</a:t>
            </a:fld>
            <a:endParaRPr lang="es-AR"/>
          </a:p>
        </p:txBody>
      </p:sp>
    </p:spTree>
    <p:extLst>
      <p:ext uri="{BB962C8B-B14F-4D97-AF65-F5344CB8AC3E}">
        <p14:creationId xmlns:p14="http://schemas.microsoft.com/office/powerpoint/2010/main" val="33869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20</a:t>
            </a:fld>
            <a:endParaRPr lang="es-AR"/>
          </a:p>
        </p:txBody>
      </p:sp>
    </p:spTree>
    <p:extLst>
      <p:ext uri="{BB962C8B-B14F-4D97-AF65-F5344CB8AC3E}">
        <p14:creationId xmlns:p14="http://schemas.microsoft.com/office/powerpoint/2010/main" val="225734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a:t>
            </a:fld>
            <a:endParaRPr lang="es-AR"/>
          </a:p>
        </p:txBody>
      </p:sp>
    </p:spTree>
    <p:extLst>
      <p:ext uri="{BB962C8B-B14F-4D97-AF65-F5344CB8AC3E}">
        <p14:creationId xmlns:p14="http://schemas.microsoft.com/office/powerpoint/2010/main" val="369486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21</a:t>
            </a:fld>
            <a:endParaRPr lang="es-AR"/>
          </a:p>
        </p:txBody>
      </p:sp>
    </p:spTree>
    <p:extLst>
      <p:ext uri="{BB962C8B-B14F-4D97-AF65-F5344CB8AC3E}">
        <p14:creationId xmlns:p14="http://schemas.microsoft.com/office/powerpoint/2010/main" val="972339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22</a:t>
            </a:fld>
            <a:endParaRPr lang="es-AR"/>
          </a:p>
        </p:txBody>
      </p:sp>
    </p:spTree>
    <p:extLst>
      <p:ext uri="{BB962C8B-B14F-4D97-AF65-F5344CB8AC3E}">
        <p14:creationId xmlns:p14="http://schemas.microsoft.com/office/powerpoint/2010/main" val="2954273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23</a:t>
            </a:fld>
            <a:endParaRPr lang="es-AR"/>
          </a:p>
        </p:txBody>
      </p:sp>
    </p:spTree>
    <p:extLst>
      <p:ext uri="{BB962C8B-B14F-4D97-AF65-F5344CB8AC3E}">
        <p14:creationId xmlns:p14="http://schemas.microsoft.com/office/powerpoint/2010/main" val="576786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24</a:t>
            </a:fld>
            <a:endParaRPr lang="es-AR"/>
          </a:p>
        </p:txBody>
      </p:sp>
    </p:spTree>
    <p:extLst>
      <p:ext uri="{BB962C8B-B14F-4D97-AF65-F5344CB8AC3E}">
        <p14:creationId xmlns:p14="http://schemas.microsoft.com/office/powerpoint/2010/main" val="287432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25</a:t>
            </a:fld>
            <a:endParaRPr lang="es-AR"/>
          </a:p>
        </p:txBody>
      </p:sp>
    </p:spTree>
    <p:extLst>
      <p:ext uri="{BB962C8B-B14F-4D97-AF65-F5344CB8AC3E}">
        <p14:creationId xmlns:p14="http://schemas.microsoft.com/office/powerpoint/2010/main" val="1555308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26</a:t>
            </a:fld>
            <a:endParaRPr lang="es-AR"/>
          </a:p>
        </p:txBody>
      </p:sp>
    </p:spTree>
    <p:extLst>
      <p:ext uri="{BB962C8B-B14F-4D97-AF65-F5344CB8AC3E}">
        <p14:creationId xmlns:p14="http://schemas.microsoft.com/office/powerpoint/2010/main" val="2913585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27</a:t>
            </a:fld>
            <a:endParaRPr lang="es-AR"/>
          </a:p>
        </p:txBody>
      </p:sp>
    </p:spTree>
    <p:extLst>
      <p:ext uri="{BB962C8B-B14F-4D97-AF65-F5344CB8AC3E}">
        <p14:creationId xmlns:p14="http://schemas.microsoft.com/office/powerpoint/2010/main" val="564582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28</a:t>
            </a:fld>
            <a:endParaRPr lang="es-AR"/>
          </a:p>
        </p:txBody>
      </p:sp>
    </p:spTree>
    <p:extLst>
      <p:ext uri="{BB962C8B-B14F-4D97-AF65-F5344CB8AC3E}">
        <p14:creationId xmlns:p14="http://schemas.microsoft.com/office/powerpoint/2010/main" val="3257665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29</a:t>
            </a:fld>
            <a:endParaRPr lang="es-AR"/>
          </a:p>
        </p:txBody>
      </p:sp>
    </p:spTree>
    <p:extLst>
      <p:ext uri="{BB962C8B-B14F-4D97-AF65-F5344CB8AC3E}">
        <p14:creationId xmlns:p14="http://schemas.microsoft.com/office/powerpoint/2010/main" val="2532936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30</a:t>
            </a:fld>
            <a:endParaRPr lang="es-AR"/>
          </a:p>
        </p:txBody>
      </p:sp>
    </p:spTree>
    <p:extLst>
      <p:ext uri="{BB962C8B-B14F-4D97-AF65-F5344CB8AC3E}">
        <p14:creationId xmlns:p14="http://schemas.microsoft.com/office/powerpoint/2010/main" val="363922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a:t>
            </a:fld>
            <a:endParaRPr lang="es-AR"/>
          </a:p>
        </p:txBody>
      </p:sp>
    </p:spTree>
    <p:extLst>
      <p:ext uri="{BB962C8B-B14F-4D97-AF65-F5344CB8AC3E}">
        <p14:creationId xmlns:p14="http://schemas.microsoft.com/office/powerpoint/2010/main" val="172641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31</a:t>
            </a:fld>
            <a:endParaRPr lang="es-AR"/>
          </a:p>
        </p:txBody>
      </p:sp>
    </p:spTree>
    <p:extLst>
      <p:ext uri="{BB962C8B-B14F-4D97-AF65-F5344CB8AC3E}">
        <p14:creationId xmlns:p14="http://schemas.microsoft.com/office/powerpoint/2010/main" val="3663201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32</a:t>
            </a:fld>
            <a:endParaRPr lang="es-AR"/>
          </a:p>
        </p:txBody>
      </p:sp>
    </p:spTree>
    <p:extLst>
      <p:ext uri="{BB962C8B-B14F-4D97-AF65-F5344CB8AC3E}">
        <p14:creationId xmlns:p14="http://schemas.microsoft.com/office/powerpoint/2010/main" val="2704411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33</a:t>
            </a:fld>
            <a:endParaRPr lang="es-AR"/>
          </a:p>
        </p:txBody>
      </p:sp>
    </p:spTree>
    <p:extLst>
      <p:ext uri="{BB962C8B-B14F-4D97-AF65-F5344CB8AC3E}">
        <p14:creationId xmlns:p14="http://schemas.microsoft.com/office/powerpoint/2010/main" val="604499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34</a:t>
            </a:fld>
            <a:endParaRPr lang="es-AR"/>
          </a:p>
        </p:txBody>
      </p:sp>
    </p:spTree>
    <p:extLst>
      <p:ext uri="{BB962C8B-B14F-4D97-AF65-F5344CB8AC3E}">
        <p14:creationId xmlns:p14="http://schemas.microsoft.com/office/powerpoint/2010/main" val="1812348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35</a:t>
            </a:fld>
            <a:endParaRPr lang="es-AR"/>
          </a:p>
        </p:txBody>
      </p:sp>
    </p:spTree>
    <p:extLst>
      <p:ext uri="{BB962C8B-B14F-4D97-AF65-F5344CB8AC3E}">
        <p14:creationId xmlns:p14="http://schemas.microsoft.com/office/powerpoint/2010/main" val="4186713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36</a:t>
            </a:fld>
            <a:endParaRPr lang="es-AR"/>
          </a:p>
        </p:txBody>
      </p:sp>
    </p:spTree>
    <p:extLst>
      <p:ext uri="{BB962C8B-B14F-4D97-AF65-F5344CB8AC3E}">
        <p14:creationId xmlns:p14="http://schemas.microsoft.com/office/powerpoint/2010/main" val="89201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37</a:t>
            </a:fld>
            <a:endParaRPr lang="es-AR"/>
          </a:p>
        </p:txBody>
      </p:sp>
    </p:spTree>
    <p:extLst>
      <p:ext uri="{BB962C8B-B14F-4D97-AF65-F5344CB8AC3E}">
        <p14:creationId xmlns:p14="http://schemas.microsoft.com/office/powerpoint/2010/main" val="572784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38</a:t>
            </a:fld>
            <a:endParaRPr lang="es-AR"/>
          </a:p>
        </p:txBody>
      </p:sp>
    </p:spTree>
    <p:extLst>
      <p:ext uri="{BB962C8B-B14F-4D97-AF65-F5344CB8AC3E}">
        <p14:creationId xmlns:p14="http://schemas.microsoft.com/office/powerpoint/2010/main" val="3439464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39</a:t>
            </a:fld>
            <a:endParaRPr lang="es-AR"/>
          </a:p>
        </p:txBody>
      </p:sp>
    </p:spTree>
    <p:extLst>
      <p:ext uri="{BB962C8B-B14F-4D97-AF65-F5344CB8AC3E}">
        <p14:creationId xmlns:p14="http://schemas.microsoft.com/office/powerpoint/2010/main" val="1455151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40</a:t>
            </a:fld>
            <a:endParaRPr lang="es-AR"/>
          </a:p>
        </p:txBody>
      </p:sp>
    </p:spTree>
    <p:extLst>
      <p:ext uri="{BB962C8B-B14F-4D97-AF65-F5344CB8AC3E}">
        <p14:creationId xmlns:p14="http://schemas.microsoft.com/office/powerpoint/2010/main" val="332818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5</a:t>
            </a:fld>
            <a:endParaRPr lang="es-AR"/>
          </a:p>
        </p:txBody>
      </p:sp>
    </p:spTree>
    <p:extLst>
      <p:ext uri="{BB962C8B-B14F-4D97-AF65-F5344CB8AC3E}">
        <p14:creationId xmlns:p14="http://schemas.microsoft.com/office/powerpoint/2010/main" val="1078152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41</a:t>
            </a:fld>
            <a:endParaRPr lang="es-AR"/>
          </a:p>
        </p:txBody>
      </p:sp>
    </p:spTree>
    <p:extLst>
      <p:ext uri="{BB962C8B-B14F-4D97-AF65-F5344CB8AC3E}">
        <p14:creationId xmlns:p14="http://schemas.microsoft.com/office/powerpoint/2010/main" val="198163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42</a:t>
            </a:fld>
            <a:endParaRPr lang="es-AR"/>
          </a:p>
        </p:txBody>
      </p:sp>
    </p:spTree>
    <p:extLst>
      <p:ext uri="{BB962C8B-B14F-4D97-AF65-F5344CB8AC3E}">
        <p14:creationId xmlns:p14="http://schemas.microsoft.com/office/powerpoint/2010/main" val="1555308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43</a:t>
            </a:fld>
            <a:endParaRPr lang="es-AR"/>
          </a:p>
        </p:txBody>
      </p:sp>
    </p:spTree>
    <p:extLst>
      <p:ext uri="{BB962C8B-B14F-4D97-AF65-F5344CB8AC3E}">
        <p14:creationId xmlns:p14="http://schemas.microsoft.com/office/powerpoint/2010/main" val="3351069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44</a:t>
            </a:fld>
            <a:endParaRPr lang="es-AR"/>
          </a:p>
        </p:txBody>
      </p:sp>
    </p:spTree>
    <p:extLst>
      <p:ext uri="{BB962C8B-B14F-4D97-AF65-F5344CB8AC3E}">
        <p14:creationId xmlns:p14="http://schemas.microsoft.com/office/powerpoint/2010/main" val="1143673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45</a:t>
            </a:fld>
            <a:endParaRPr lang="es-AR"/>
          </a:p>
        </p:txBody>
      </p:sp>
    </p:spTree>
    <p:extLst>
      <p:ext uri="{BB962C8B-B14F-4D97-AF65-F5344CB8AC3E}">
        <p14:creationId xmlns:p14="http://schemas.microsoft.com/office/powerpoint/2010/main" val="3418746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46</a:t>
            </a:fld>
            <a:endParaRPr lang="es-AR"/>
          </a:p>
        </p:txBody>
      </p:sp>
    </p:spTree>
    <p:extLst>
      <p:ext uri="{BB962C8B-B14F-4D97-AF65-F5344CB8AC3E}">
        <p14:creationId xmlns:p14="http://schemas.microsoft.com/office/powerpoint/2010/main" val="1008781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47</a:t>
            </a:fld>
            <a:endParaRPr lang="es-AR"/>
          </a:p>
        </p:txBody>
      </p:sp>
    </p:spTree>
    <p:extLst>
      <p:ext uri="{BB962C8B-B14F-4D97-AF65-F5344CB8AC3E}">
        <p14:creationId xmlns:p14="http://schemas.microsoft.com/office/powerpoint/2010/main" val="2504314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48</a:t>
            </a:fld>
            <a:endParaRPr lang="es-AR"/>
          </a:p>
        </p:txBody>
      </p:sp>
    </p:spTree>
    <p:extLst>
      <p:ext uri="{BB962C8B-B14F-4D97-AF65-F5344CB8AC3E}">
        <p14:creationId xmlns:p14="http://schemas.microsoft.com/office/powerpoint/2010/main" val="1955472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49</a:t>
            </a:fld>
            <a:endParaRPr lang="es-AR"/>
          </a:p>
        </p:txBody>
      </p:sp>
    </p:spTree>
    <p:extLst>
      <p:ext uri="{BB962C8B-B14F-4D97-AF65-F5344CB8AC3E}">
        <p14:creationId xmlns:p14="http://schemas.microsoft.com/office/powerpoint/2010/main" val="1953685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50</a:t>
            </a:fld>
            <a:endParaRPr lang="es-AR"/>
          </a:p>
        </p:txBody>
      </p:sp>
    </p:spTree>
    <p:extLst>
      <p:ext uri="{BB962C8B-B14F-4D97-AF65-F5344CB8AC3E}">
        <p14:creationId xmlns:p14="http://schemas.microsoft.com/office/powerpoint/2010/main" val="253508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6</a:t>
            </a:fld>
            <a:endParaRPr lang="es-AR"/>
          </a:p>
        </p:txBody>
      </p:sp>
    </p:spTree>
    <p:extLst>
      <p:ext uri="{BB962C8B-B14F-4D97-AF65-F5344CB8AC3E}">
        <p14:creationId xmlns:p14="http://schemas.microsoft.com/office/powerpoint/2010/main" val="1920429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51</a:t>
            </a:fld>
            <a:endParaRPr lang="es-AR"/>
          </a:p>
        </p:txBody>
      </p:sp>
    </p:spTree>
    <p:extLst>
      <p:ext uri="{BB962C8B-B14F-4D97-AF65-F5344CB8AC3E}">
        <p14:creationId xmlns:p14="http://schemas.microsoft.com/office/powerpoint/2010/main" val="220059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7</a:t>
            </a:fld>
            <a:endParaRPr lang="es-AR"/>
          </a:p>
        </p:txBody>
      </p:sp>
    </p:spTree>
    <p:extLst>
      <p:ext uri="{BB962C8B-B14F-4D97-AF65-F5344CB8AC3E}">
        <p14:creationId xmlns:p14="http://schemas.microsoft.com/office/powerpoint/2010/main" val="24231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8</a:t>
            </a:fld>
            <a:endParaRPr lang="es-AR"/>
          </a:p>
        </p:txBody>
      </p:sp>
    </p:spTree>
    <p:extLst>
      <p:ext uri="{BB962C8B-B14F-4D97-AF65-F5344CB8AC3E}">
        <p14:creationId xmlns:p14="http://schemas.microsoft.com/office/powerpoint/2010/main" val="2118502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9</a:t>
            </a:fld>
            <a:endParaRPr lang="es-AR"/>
          </a:p>
        </p:txBody>
      </p:sp>
    </p:spTree>
    <p:extLst>
      <p:ext uri="{BB962C8B-B14F-4D97-AF65-F5344CB8AC3E}">
        <p14:creationId xmlns:p14="http://schemas.microsoft.com/office/powerpoint/2010/main" val="323251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A69F883B-69E7-4B5C-9B42-029C1044CF74}" type="slidenum">
              <a:rPr lang="es-AR" smtClean="0"/>
              <a:t>10</a:t>
            </a:fld>
            <a:endParaRPr lang="es-AR"/>
          </a:p>
        </p:txBody>
      </p:sp>
    </p:spTree>
    <p:extLst>
      <p:ext uri="{BB962C8B-B14F-4D97-AF65-F5344CB8AC3E}">
        <p14:creationId xmlns:p14="http://schemas.microsoft.com/office/powerpoint/2010/main" val="283738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86611"/>
            <a:ext cx="7772400" cy="107480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66136"/>
            <a:ext cx="6400800" cy="12795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1" i="0">
                <a:solidFill>
                  <a:schemeClr val="tx1"/>
                </a:solidFill>
                <a:latin typeface="Arial"/>
                <a:cs typeface="Arial"/>
              </a:defRPr>
            </a:lvl1pPr>
          </a:lstStyle>
          <a:p>
            <a:endParaRPr/>
          </a:p>
        </p:txBody>
      </p:sp>
      <p:sp>
        <p:nvSpPr>
          <p:cNvPr id="3" name="Holder 3"/>
          <p:cNvSpPr>
            <a:spLocks noGrp="1"/>
          </p:cNvSpPr>
          <p:nvPr>
            <p:ph sz="half" idx="2"/>
          </p:nvPr>
        </p:nvSpPr>
        <p:spPr>
          <a:xfrm>
            <a:off x="457200" y="1177163"/>
            <a:ext cx="3977640" cy="337794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77163"/>
            <a:ext cx="3977640" cy="337794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49"/>
            <a:ext cx="9143981" cy="511765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49"/>
            <a:ext cx="9143981" cy="479337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308055" y="487027"/>
            <a:ext cx="6527889" cy="208279"/>
          </a:xfrm>
          <a:prstGeom prst="rect">
            <a:avLst/>
          </a:prstGeom>
        </p:spPr>
        <p:txBody>
          <a:bodyPr wrap="square" lIns="0" tIns="0" rIns="0" bIns="0">
            <a:spAutoFit/>
          </a:bodyPr>
          <a:lstStyle>
            <a:lvl1pPr>
              <a:defRPr sz="1200" b="1" i="0">
                <a:solidFill>
                  <a:schemeClr val="tx1"/>
                </a:solidFill>
                <a:latin typeface="Arial"/>
                <a:cs typeface="Arial"/>
              </a:defRPr>
            </a:lvl1pPr>
          </a:lstStyle>
          <a:p>
            <a:endParaRPr/>
          </a:p>
        </p:txBody>
      </p:sp>
      <p:sp>
        <p:nvSpPr>
          <p:cNvPr id="3" name="Holder 3"/>
          <p:cNvSpPr>
            <a:spLocks noGrp="1"/>
          </p:cNvSpPr>
          <p:nvPr>
            <p:ph type="body" idx="1"/>
          </p:nvPr>
        </p:nvSpPr>
        <p:spPr>
          <a:xfrm>
            <a:off x="530223" y="1533776"/>
            <a:ext cx="8083552" cy="23799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59833"/>
            <a:ext cx="2926080" cy="25590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59833"/>
            <a:ext cx="2103120" cy="25590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4/30/2021</a:t>
            </a:fld>
            <a:endParaRPr lang="en-US"/>
          </a:p>
        </p:txBody>
      </p:sp>
      <p:sp>
        <p:nvSpPr>
          <p:cNvPr id="6" name="Holder 6"/>
          <p:cNvSpPr>
            <a:spLocks noGrp="1"/>
          </p:cNvSpPr>
          <p:nvPr>
            <p:ph type="sldNum" sz="quarter" idx="7"/>
          </p:nvPr>
        </p:nvSpPr>
        <p:spPr>
          <a:xfrm>
            <a:off x="6583680" y="4759833"/>
            <a:ext cx="2103120" cy="25590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644650"/>
            <a:ext cx="4038600" cy="841256"/>
          </a:xfrm>
          <a:prstGeom prst="rect">
            <a:avLst/>
          </a:prstGeom>
        </p:spPr>
        <p:txBody>
          <a:bodyPr vert="horz" wrap="square" lIns="0" tIns="12700" rIns="0" bIns="0" rtlCol="0">
            <a:spAutoFit/>
          </a:bodyPr>
          <a:lstStyle/>
          <a:p>
            <a:pPr marL="12700">
              <a:lnSpc>
                <a:spcPct val="100000"/>
              </a:lnSpc>
              <a:spcBef>
                <a:spcPts val="100"/>
              </a:spcBef>
            </a:pPr>
            <a:r>
              <a:rPr sz="2100" b="0" spc="-5" dirty="0">
                <a:solidFill>
                  <a:srgbClr val="FFFFFF"/>
                </a:solidFill>
                <a:latin typeface="Arial"/>
                <a:cs typeface="Arial"/>
              </a:rPr>
              <a:t>Academia BA</a:t>
            </a:r>
            <a:r>
              <a:rPr sz="2100" b="0" spc="-204" dirty="0">
                <a:solidFill>
                  <a:srgbClr val="FFFFFF"/>
                </a:solidFill>
                <a:latin typeface="Arial"/>
                <a:cs typeface="Arial"/>
              </a:rPr>
              <a:t> </a:t>
            </a:r>
            <a:r>
              <a:rPr sz="2100" b="0" spc="-5" dirty="0">
                <a:solidFill>
                  <a:srgbClr val="FFFFFF"/>
                </a:solidFill>
                <a:latin typeface="Arial"/>
                <a:cs typeface="Arial"/>
              </a:rPr>
              <a:t>Emprende</a:t>
            </a:r>
            <a:endParaRPr sz="2100" dirty="0">
              <a:latin typeface="Arial"/>
              <a:cs typeface="Arial"/>
            </a:endParaRPr>
          </a:p>
          <a:p>
            <a:pPr marL="12700">
              <a:lnSpc>
                <a:spcPct val="100000"/>
              </a:lnSpc>
              <a:spcBef>
                <a:spcPts val="50"/>
              </a:spcBef>
            </a:pPr>
            <a:r>
              <a:rPr lang="es-AR" sz="1600" b="0" spc="-10" dirty="0">
                <a:solidFill>
                  <a:srgbClr val="FFFFFF"/>
                </a:solidFill>
                <a:latin typeface="Arial"/>
                <a:cs typeface="Arial"/>
              </a:rPr>
              <a:t>Formación: Inteligencia Artificial</a:t>
            </a:r>
            <a:br>
              <a:rPr lang="es-AR" sz="1600" b="0" spc="-10" dirty="0">
                <a:solidFill>
                  <a:srgbClr val="FFFFFF"/>
                </a:solidFill>
                <a:latin typeface="Arial"/>
                <a:cs typeface="Arial"/>
              </a:rPr>
            </a:br>
            <a:r>
              <a:rPr lang="es-AR" sz="1600" b="0" spc="-10" dirty="0">
                <a:solidFill>
                  <a:srgbClr val="FFFFFF"/>
                </a:solidFill>
                <a:latin typeface="Arial"/>
                <a:cs typeface="Arial"/>
              </a:rPr>
              <a:t>Docente: Mg. Ing. Layla Scheli</a:t>
            </a:r>
            <a:endParaRPr sz="1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880369"/>
          </a:xfrm>
          <a:prstGeom prst="rect">
            <a:avLst/>
          </a:prstGeom>
          <a:noFill/>
        </p:spPr>
        <p:txBody>
          <a:bodyPr wrap="square">
            <a:spAutoFit/>
          </a:bodyPr>
          <a:lstStyle/>
          <a:p>
            <a:pPr algn="just">
              <a:lnSpc>
                <a:spcPct val="150000"/>
              </a:lnSpc>
            </a:pPr>
            <a:r>
              <a:rPr lang="es-AR" sz="1800" b="1" dirty="0"/>
              <a:t>Tipos de Redes Neuronales </a:t>
            </a:r>
          </a:p>
          <a:p>
            <a:pPr algn="just">
              <a:lnSpc>
                <a:spcPct val="150000"/>
              </a:lnSpc>
            </a:pPr>
            <a:r>
              <a:rPr lang="es-MX" sz="1800" i="1" dirty="0"/>
              <a:t>Red neuronal recurrente (RNN)</a:t>
            </a: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3961475" y="1791634"/>
            <a:ext cx="4465097" cy="1787797"/>
          </a:xfrm>
          <a:prstGeom prst="rect">
            <a:avLst/>
          </a:prstGeom>
          <a:noFill/>
        </p:spPr>
        <p:txBody>
          <a:bodyPr wrap="square">
            <a:spAutoFit/>
          </a:bodyPr>
          <a:lstStyle/>
          <a:p>
            <a:pPr marL="0" lvl="0" indent="0" algn="just">
              <a:lnSpc>
                <a:spcPct val="150000"/>
              </a:lnSpc>
              <a:buNone/>
            </a:pPr>
            <a:r>
              <a:rPr lang="es-MX" sz="1500" dirty="0"/>
              <a:t>Las redes neuronales recurrentes no tienen una estructura de capas, sino que permiten conexiones arbitrarias entre las neuronas, incluso pudiendo crear ciclos, con esto se consigue crear la temporalidad, permitiendo que la red tenga memoria.</a:t>
            </a:r>
            <a:endParaRPr lang="es-AR" sz="1500" dirty="0"/>
          </a:p>
        </p:txBody>
      </p:sp>
      <p:pic>
        <p:nvPicPr>
          <p:cNvPr id="3" name="Imagen 2">
            <a:extLst>
              <a:ext uri="{FF2B5EF4-FFF2-40B4-BE49-F238E27FC236}">
                <a16:creationId xmlns:a16="http://schemas.microsoft.com/office/drawing/2014/main" id="{98B5B280-BDF1-4DBC-9374-61FCA1FC32C9}"/>
              </a:ext>
            </a:extLst>
          </p:cNvPr>
          <p:cNvPicPr>
            <a:picLocks noChangeAspect="1"/>
          </p:cNvPicPr>
          <p:nvPr/>
        </p:nvPicPr>
        <p:blipFill>
          <a:blip r:embed="rId3"/>
          <a:stretch>
            <a:fillRect/>
          </a:stretch>
        </p:blipFill>
        <p:spPr>
          <a:xfrm>
            <a:off x="513425" y="1625186"/>
            <a:ext cx="3448050" cy="2143125"/>
          </a:xfrm>
          <a:prstGeom prst="rect">
            <a:avLst/>
          </a:prstGeom>
        </p:spPr>
      </p:pic>
    </p:spTree>
    <p:extLst>
      <p:ext uri="{BB962C8B-B14F-4D97-AF65-F5344CB8AC3E}">
        <p14:creationId xmlns:p14="http://schemas.microsoft.com/office/powerpoint/2010/main" val="130319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464871"/>
          </a:xfrm>
          <a:prstGeom prst="rect">
            <a:avLst/>
          </a:prstGeom>
          <a:noFill/>
        </p:spPr>
        <p:txBody>
          <a:bodyPr wrap="square">
            <a:spAutoFit/>
          </a:bodyPr>
          <a:lstStyle/>
          <a:p>
            <a:pPr algn="just">
              <a:lnSpc>
                <a:spcPct val="150000"/>
              </a:lnSpc>
            </a:pPr>
            <a:r>
              <a:rPr lang="es-AR" sz="1800" b="1" dirty="0"/>
              <a:t>Función de Activación</a:t>
            </a:r>
          </a:p>
        </p:txBody>
      </p:sp>
      <p:sp>
        <p:nvSpPr>
          <p:cNvPr id="6" name="CuadroTexto 5">
            <a:extLst>
              <a:ext uri="{FF2B5EF4-FFF2-40B4-BE49-F238E27FC236}">
                <a16:creationId xmlns:a16="http://schemas.microsoft.com/office/drawing/2014/main" id="{872AC78D-BD57-4CB9-AADA-898396ABEDF9}"/>
              </a:ext>
            </a:extLst>
          </p:cNvPr>
          <p:cNvSpPr txBox="1"/>
          <p:nvPr/>
        </p:nvSpPr>
        <p:spPr>
          <a:xfrm>
            <a:off x="647700" y="1245938"/>
            <a:ext cx="7848600" cy="2826543"/>
          </a:xfrm>
          <a:prstGeom prst="rect">
            <a:avLst/>
          </a:prstGeom>
          <a:noFill/>
        </p:spPr>
        <p:txBody>
          <a:bodyPr wrap="square">
            <a:spAutoFit/>
          </a:bodyPr>
          <a:lstStyle/>
          <a:p>
            <a:pPr marL="0" lvl="0" indent="0" algn="just">
              <a:lnSpc>
                <a:spcPct val="150000"/>
              </a:lnSpc>
              <a:buNone/>
            </a:pPr>
            <a:r>
              <a:rPr lang="es-MX" sz="1500" dirty="0"/>
              <a:t>La función de activación se encarga de devolver una salida a partir de un valor de entrada, normalmente el conjunto de valores de salida en un rango determinado como (0,1) o (-1,1).</a:t>
            </a:r>
          </a:p>
          <a:p>
            <a:pPr marL="0" lvl="0" indent="0" algn="just">
              <a:lnSpc>
                <a:spcPct val="150000"/>
              </a:lnSpc>
              <a:buNone/>
            </a:pPr>
            <a:endParaRPr lang="es-AR" sz="1500" dirty="0"/>
          </a:p>
          <a:p>
            <a:pPr marL="0" lvl="0" indent="0" algn="just">
              <a:lnSpc>
                <a:spcPct val="150000"/>
              </a:lnSpc>
              <a:buNone/>
            </a:pPr>
            <a:r>
              <a:rPr lang="es-AR" sz="1500" dirty="0"/>
              <a:t>Existen múltiples Funciones de Activación como ser por ejemplo: Sigmoide, </a:t>
            </a:r>
            <a:r>
              <a:rPr lang="es-AR" sz="1500" dirty="0" err="1"/>
              <a:t>Relu</a:t>
            </a:r>
            <a:r>
              <a:rPr lang="es-AR" sz="1500" dirty="0"/>
              <a:t>, Tangente hiperbólica, </a:t>
            </a:r>
            <a:r>
              <a:rPr lang="es-AR" sz="1500" dirty="0" err="1"/>
              <a:t>SoftMax</a:t>
            </a:r>
            <a:r>
              <a:rPr lang="es-AR" sz="1500" dirty="0"/>
              <a:t>, etc. </a:t>
            </a:r>
          </a:p>
          <a:p>
            <a:pPr marL="0" lvl="0" indent="0" algn="just">
              <a:lnSpc>
                <a:spcPct val="150000"/>
              </a:lnSpc>
              <a:buNone/>
            </a:pPr>
            <a:endParaRPr lang="es-AR" sz="1500" dirty="0"/>
          </a:p>
          <a:p>
            <a:pPr marL="0" lvl="0" indent="0" algn="just">
              <a:lnSpc>
                <a:spcPct val="150000"/>
              </a:lnSpc>
              <a:buNone/>
            </a:pPr>
            <a:r>
              <a:rPr lang="es-AR" sz="1500" dirty="0"/>
              <a:t>Para mayor información, visitar el siguiente link:</a:t>
            </a:r>
          </a:p>
          <a:p>
            <a:pPr marL="285750" lvl="0" indent="-285750" algn="just">
              <a:lnSpc>
                <a:spcPct val="150000"/>
              </a:lnSpc>
              <a:buFont typeface="Arial" panose="020B0604020202020204" pitchFamily="34" charset="0"/>
              <a:buChar char="•"/>
            </a:pPr>
            <a:r>
              <a:rPr lang="es-MX" sz="1500" dirty="0"/>
              <a:t>https://www.diegocalvo.es/funcion-de-activacion-redes-neuronales/</a:t>
            </a:r>
          </a:p>
        </p:txBody>
      </p:sp>
    </p:spTree>
    <p:extLst>
      <p:ext uri="{BB962C8B-B14F-4D97-AF65-F5344CB8AC3E}">
        <p14:creationId xmlns:p14="http://schemas.microsoft.com/office/powerpoint/2010/main" val="313285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882650"/>
            <a:ext cx="7848600" cy="4619854"/>
          </a:xfrm>
          <a:prstGeom prst="rect">
            <a:avLst/>
          </a:prstGeom>
          <a:noFill/>
        </p:spPr>
        <p:txBody>
          <a:bodyPr wrap="square">
            <a:spAutoFit/>
          </a:bodyPr>
          <a:lstStyle/>
          <a:p>
            <a:pPr algn="just">
              <a:lnSpc>
                <a:spcPct val="150000"/>
              </a:lnSpc>
            </a:pPr>
            <a:r>
              <a:rPr lang="es-AR" b="1" dirty="0"/>
              <a:t>Aplicaciones y Ejemplos de uso</a:t>
            </a:r>
          </a:p>
          <a:p>
            <a:pPr algn="just">
              <a:lnSpc>
                <a:spcPct val="150000"/>
              </a:lnSpc>
            </a:pPr>
            <a:r>
              <a:rPr lang="es-AR" dirty="0"/>
              <a:t>Aplicaciones del Deep </a:t>
            </a:r>
            <a:r>
              <a:rPr lang="es-AR" dirty="0" err="1"/>
              <a:t>Learning</a:t>
            </a:r>
            <a:r>
              <a:rPr lang="es-AR" dirty="0"/>
              <a:t>: </a:t>
            </a:r>
          </a:p>
          <a:p>
            <a:pPr marL="285750" indent="-285750" algn="just">
              <a:lnSpc>
                <a:spcPct val="150000"/>
              </a:lnSpc>
              <a:buFont typeface="Arial" panose="020B0604020202020204" pitchFamily="34" charset="0"/>
              <a:buChar char="•"/>
            </a:pPr>
            <a:r>
              <a:rPr lang="es-AR" dirty="0"/>
              <a:t>Traductores Inteligentes.</a:t>
            </a:r>
          </a:p>
          <a:p>
            <a:pPr marL="285750" indent="-285750" algn="just">
              <a:lnSpc>
                <a:spcPct val="150000"/>
              </a:lnSpc>
              <a:buFont typeface="Arial" panose="020B0604020202020204" pitchFamily="34" charset="0"/>
              <a:buChar char="•"/>
            </a:pPr>
            <a:r>
              <a:rPr lang="es-AR" dirty="0"/>
              <a:t>Lenguaje natural hablado.</a:t>
            </a:r>
          </a:p>
          <a:p>
            <a:pPr marL="285750" indent="-285750" algn="just">
              <a:lnSpc>
                <a:spcPct val="150000"/>
              </a:lnSpc>
              <a:buFont typeface="Arial" panose="020B0604020202020204" pitchFamily="34" charset="0"/>
              <a:buChar char="•"/>
            </a:pPr>
            <a:r>
              <a:rPr lang="es-AR" dirty="0"/>
              <a:t>Sistemas de recomendación.</a:t>
            </a:r>
          </a:p>
          <a:p>
            <a:pPr marL="285750" indent="-285750" algn="just">
              <a:lnSpc>
                <a:spcPct val="150000"/>
              </a:lnSpc>
              <a:buFont typeface="Arial" panose="020B0604020202020204" pitchFamily="34" charset="0"/>
              <a:buChar char="•"/>
            </a:pPr>
            <a:r>
              <a:rPr lang="es-AR" dirty="0"/>
              <a:t>Interpretación semántica.</a:t>
            </a:r>
          </a:p>
          <a:p>
            <a:pPr marL="285750" indent="-285750" algn="just">
              <a:lnSpc>
                <a:spcPct val="150000"/>
              </a:lnSpc>
              <a:buFont typeface="Arial" panose="020B0604020202020204" pitchFamily="34" charset="0"/>
              <a:buChar char="•"/>
            </a:pPr>
            <a:r>
              <a:rPr lang="es-AR" dirty="0"/>
              <a:t>Reconocimiento de imágenes.</a:t>
            </a:r>
          </a:p>
          <a:p>
            <a:pPr marL="285750" indent="-285750" algn="just">
              <a:lnSpc>
                <a:spcPct val="150000"/>
              </a:lnSpc>
              <a:buFont typeface="Arial" panose="020B0604020202020204" pitchFamily="34" charset="0"/>
              <a:buChar char="•"/>
            </a:pPr>
            <a:r>
              <a:rPr lang="es-AR" dirty="0"/>
              <a:t>Visión computacional.</a:t>
            </a:r>
          </a:p>
          <a:p>
            <a:pPr marL="285750" indent="-285750" algn="just">
              <a:lnSpc>
                <a:spcPct val="150000"/>
              </a:lnSpc>
              <a:buFont typeface="Arial" panose="020B0604020202020204" pitchFamily="34" charset="0"/>
              <a:buChar char="•"/>
            </a:pPr>
            <a:r>
              <a:rPr lang="es-AR" dirty="0"/>
              <a:t>Procesamiento del lenguaje natural.</a:t>
            </a:r>
          </a:p>
          <a:p>
            <a:pPr algn="just">
              <a:lnSpc>
                <a:spcPct val="150000"/>
              </a:lnSpc>
            </a:pPr>
            <a:endParaRPr lang="es-AR" u="sng" dirty="0"/>
          </a:p>
          <a:p>
            <a:pPr algn="just">
              <a:lnSpc>
                <a:spcPct val="150000"/>
              </a:lnSpc>
            </a:pPr>
            <a:endParaRPr lang="es-AR" dirty="0"/>
          </a:p>
        </p:txBody>
      </p:sp>
      <p:pic>
        <p:nvPicPr>
          <p:cNvPr id="3" name="2 Imagen" descr="https://cuadernosdeseguridad.com/wp-content/uploads/2017/11/brain.jpg">
            <a:extLst>
              <a:ext uri="{FF2B5EF4-FFF2-40B4-BE49-F238E27FC236}">
                <a16:creationId xmlns:a16="http://schemas.microsoft.com/office/drawing/2014/main" id="{8821BA5F-CE57-484E-902F-240ED12580D3}"/>
              </a:ext>
            </a:extLst>
          </p:cNvPr>
          <p:cNvPicPr/>
          <p:nvPr/>
        </p:nvPicPr>
        <p:blipFill rotWithShape="1">
          <a:blip r:embed="rId3">
            <a:extLst>
              <a:ext uri="{28A0092B-C50C-407E-A947-70E740481C1C}">
                <a14:useLocalDpi xmlns:a14="http://schemas.microsoft.com/office/drawing/2010/main" val="0"/>
              </a:ext>
            </a:extLst>
          </a:blip>
          <a:srcRect l="896" t="1437" r="599" b="1708"/>
          <a:stretch/>
        </p:blipFill>
        <p:spPr bwMode="auto">
          <a:xfrm>
            <a:off x="4807390" y="1720850"/>
            <a:ext cx="3621364" cy="242018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151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882650"/>
            <a:ext cx="7848600" cy="3788858"/>
          </a:xfrm>
          <a:prstGeom prst="rect">
            <a:avLst/>
          </a:prstGeom>
          <a:noFill/>
        </p:spPr>
        <p:txBody>
          <a:bodyPr wrap="square">
            <a:spAutoFit/>
          </a:bodyPr>
          <a:lstStyle/>
          <a:p>
            <a:pPr algn="just">
              <a:lnSpc>
                <a:spcPct val="150000"/>
              </a:lnSpc>
            </a:pPr>
            <a:r>
              <a:rPr lang="es-AR" b="1" dirty="0"/>
              <a:t>Aplicaciones y Ejemplos de uso</a:t>
            </a:r>
          </a:p>
          <a:p>
            <a:pPr algn="just">
              <a:lnSpc>
                <a:spcPct val="150000"/>
              </a:lnSpc>
            </a:pPr>
            <a:r>
              <a:rPr lang="es-AR" u="sng" dirty="0"/>
              <a:t>Ejemplos de ámbitos de aplicación del Deep </a:t>
            </a:r>
            <a:r>
              <a:rPr lang="es-AR" u="sng" dirty="0" err="1"/>
              <a:t>Learning</a:t>
            </a:r>
            <a:r>
              <a:rPr lang="es-AR" u="sng" dirty="0"/>
              <a:t>: </a:t>
            </a:r>
          </a:p>
          <a:p>
            <a:pPr marL="285750" indent="-285750" algn="just">
              <a:lnSpc>
                <a:spcPct val="150000"/>
              </a:lnSpc>
              <a:buFont typeface="Arial" panose="020B0604020202020204" pitchFamily="34" charset="0"/>
              <a:buChar char="•"/>
            </a:pPr>
            <a:r>
              <a:rPr lang="es-AR" dirty="0"/>
              <a:t>Sector aeroespacial y de defensa.</a:t>
            </a:r>
          </a:p>
          <a:p>
            <a:pPr marL="285750" indent="-285750" algn="just">
              <a:lnSpc>
                <a:spcPct val="150000"/>
              </a:lnSpc>
              <a:buFont typeface="Arial" panose="020B0604020202020204" pitchFamily="34" charset="0"/>
              <a:buChar char="•"/>
            </a:pPr>
            <a:r>
              <a:rPr lang="es-AR" dirty="0"/>
              <a:t>Investigación médica.</a:t>
            </a:r>
          </a:p>
          <a:p>
            <a:pPr marL="285750" indent="-285750" algn="just">
              <a:lnSpc>
                <a:spcPct val="150000"/>
              </a:lnSpc>
              <a:buFont typeface="Arial" panose="020B0604020202020204" pitchFamily="34" charset="0"/>
              <a:buChar char="•"/>
            </a:pPr>
            <a:r>
              <a:rPr lang="es-AR" dirty="0"/>
              <a:t>Conducción automática.</a:t>
            </a:r>
          </a:p>
          <a:p>
            <a:pPr marL="285750" indent="-285750" algn="just">
              <a:lnSpc>
                <a:spcPct val="150000"/>
              </a:lnSpc>
              <a:buFont typeface="Arial" panose="020B0604020202020204" pitchFamily="34" charset="0"/>
              <a:buChar char="•"/>
            </a:pPr>
            <a:r>
              <a:rPr lang="es-AR" dirty="0"/>
              <a:t>Automatización industrial.</a:t>
            </a:r>
          </a:p>
          <a:p>
            <a:pPr marL="285750" indent="-285750" algn="just">
              <a:lnSpc>
                <a:spcPct val="150000"/>
              </a:lnSpc>
              <a:buFont typeface="Arial" panose="020B0604020202020204" pitchFamily="34" charset="0"/>
              <a:buChar char="•"/>
            </a:pPr>
            <a:r>
              <a:rPr lang="es-AR" dirty="0"/>
              <a:t>Electrónica.</a:t>
            </a:r>
          </a:p>
          <a:p>
            <a:pPr algn="just">
              <a:lnSpc>
                <a:spcPct val="150000"/>
              </a:lnSpc>
            </a:pPr>
            <a:endParaRPr lang="es-AR" u="sng" dirty="0"/>
          </a:p>
          <a:p>
            <a:pPr algn="just">
              <a:lnSpc>
                <a:spcPct val="150000"/>
              </a:lnSpc>
            </a:pPr>
            <a:endParaRPr lang="es-AR" dirty="0"/>
          </a:p>
        </p:txBody>
      </p:sp>
      <p:pic>
        <p:nvPicPr>
          <p:cNvPr id="2" name="2 Imagen" descr="Inteligencias Artificiales y “bots políticos” dominarán las redes ...">
            <a:extLst>
              <a:ext uri="{FF2B5EF4-FFF2-40B4-BE49-F238E27FC236}">
                <a16:creationId xmlns:a16="http://schemas.microsoft.com/office/drawing/2014/main" id="{3EC94AB4-97FD-4259-8E47-A2718700DC0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2025650"/>
            <a:ext cx="3427250" cy="2071630"/>
          </a:xfrm>
          <a:prstGeom prst="rect">
            <a:avLst/>
          </a:prstGeom>
          <a:noFill/>
          <a:ln>
            <a:solidFill>
              <a:schemeClr val="tx1"/>
            </a:solidFill>
          </a:ln>
        </p:spPr>
      </p:pic>
    </p:spTree>
    <p:extLst>
      <p:ext uri="{BB962C8B-B14F-4D97-AF65-F5344CB8AC3E}">
        <p14:creationId xmlns:p14="http://schemas.microsoft.com/office/powerpoint/2010/main" val="228217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882650"/>
            <a:ext cx="7848600" cy="4989186"/>
          </a:xfrm>
          <a:prstGeom prst="rect">
            <a:avLst/>
          </a:prstGeom>
          <a:noFill/>
        </p:spPr>
        <p:txBody>
          <a:bodyPr wrap="square">
            <a:spAutoFit/>
          </a:bodyPr>
          <a:lstStyle/>
          <a:p>
            <a:pPr algn="just">
              <a:lnSpc>
                <a:spcPct val="150000"/>
              </a:lnSpc>
            </a:pPr>
            <a:r>
              <a:rPr lang="es-AR" u="sng" dirty="0">
                <a:ea typeface="Roboto"/>
                <a:cs typeface="Roboto"/>
              </a:rPr>
              <a:t>Los retos del Deep </a:t>
            </a:r>
            <a:r>
              <a:rPr lang="es-AR" u="sng" dirty="0" err="1">
                <a:ea typeface="Roboto"/>
                <a:cs typeface="Roboto"/>
              </a:rPr>
              <a:t>Learning</a:t>
            </a:r>
            <a:r>
              <a:rPr lang="es-AR" sz="2000" u="sng" dirty="0">
                <a:ea typeface="Roboto"/>
                <a:cs typeface="Roboto"/>
                <a:sym typeface="Roboto"/>
              </a:rPr>
              <a:t>: </a:t>
            </a:r>
          </a:p>
          <a:p>
            <a:pPr marL="285750" lvl="0" indent="-285750" algn="just">
              <a:lnSpc>
                <a:spcPct val="150000"/>
              </a:lnSpc>
              <a:buClr>
                <a:schemeClr val="tx1"/>
              </a:buClr>
              <a:buSzPct val="90000"/>
              <a:buFont typeface="Arial" panose="020B0604020202020204" pitchFamily="34" charset="0"/>
              <a:buChar char="•"/>
            </a:pPr>
            <a:r>
              <a:rPr lang="es-AR" dirty="0">
                <a:ea typeface="Roboto"/>
                <a:cs typeface="Roboto"/>
              </a:rPr>
              <a:t>Capacidad de procesamiento. </a:t>
            </a:r>
          </a:p>
          <a:p>
            <a:pPr marL="285750" lvl="0" indent="-285750" algn="just">
              <a:lnSpc>
                <a:spcPct val="150000"/>
              </a:lnSpc>
              <a:buClr>
                <a:schemeClr val="tx1"/>
              </a:buClr>
              <a:buSzPct val="90000"/>
              <a:buFont typeface="Arial" panose="020B0604020202020204" pitchFamily="34" charset="0"/>
              <a:buChar char="•"/>
            </a:pPr>
            <a:r>
              <a:rPr lang="es-AR" dirty="0">
                <a:ea typeface="Roboto"/>
                <a:cs typeface="Roboto"/>
                <a:sym typeface="Roboto"/>
              </a:rPr>
              <a:t>Optimización del </a:t>
            </a:r>
            <a:r>
              <a:rPr lang="es-AR" dirty="0">
                <a:ea typeface="Roboto"/>
                <a:cs typeface="Roboto"/>
              </a:rPr>
              <a:t>uso de los grandes volúmenes de datos</a:t>
            </a:r>
            <a:r>
              <a:rPr lang="es-AR" sz="2000" dirty="0">
                <a:ea typeface="Roboto"/>
                <a:cs typeface="Roboto"/>
                <a:sym typeface="Roboto"/>
              </a:rPr>
              <a:t>.</a:t>
            </a:r>
          </a:p>
          <a:p>
            <a:pPr algn="just">
              <a:lnSpc>
                <a:spcPct val="150000"/>
              </a:lnSpc>
            </a:pPr>
            <a:endParaRPr lang="es-AR" sz="1600" u="sng" dirty="0">
              <a:ea typeface="Roboto"/>
              <a:cs typeface="Roboto"/>
            </a:endParaRPr>
          </a:p>
          <a:p>
            <a:pPr algn="just">
              <a:lnSpc>
                <a:spcPct val="150000"/>
              </a:lnSpc>
            </a:pPr>
            <a:r>
              <a:rPr lang="es-AR" sz="1600" u="sng" dirty="0">
                <a:ea typeface="Roboto"/>
                <a:cs typeface="Roboto"/>
              </a:rPr>
              <a:t>Ventajas del Aprendizaje Profundo</a:t>
            </a:r>
            <a:r>
              <a:rPr lang="es-AR" sz="1600" u="sng" dirty="0">
                <a:ea typeface="Roboto"/>
                <a:cs typeface="Roboto"/>
                <a:sym typeface="Roboto"/>
              </a:rPr>
              <a:t>: </a:t>
            </a:r>
          </a:p>
          <a:p>
            <a:pPr marL="285750" lvl="0" indent="-285750" algn="just">
              <a:lnSpc>
                <a:spcPct val="150000"/>
              </a:lnSpc>
              <a:buClr>
                <a:schemeClr val="tx1"/>
              </a:buClr>
              <a:buSzPct val="90000"/>
              <a:buFont typeface="Arial" panose="020B0604020202020204" pitchFamily="34" charset="0"/>
              <a:buChar char="•"/>
            </a:pPr>
            <a:r>
              <a:rPr lang="es-AR" sz="1600" dirty="0">
                <a:ea typeface="Roboto"/>
                <a:cs typeface="Roboto"/>
              </a:rPr>
              <a:t>Automatización de procesos. </a:t>
            </a:r>
          </a:p>
          <a:p>
            <a:pPr marL="285750" lvl="0" indent="-285750" algn="just">
              <a:lnSpc>
                <a:spcPct val="150000"/>
              </a:lnSpc>
              <a:buClr>
                <a:schemeClr val="tx1"/>
              </a:buClr>
              <a:buSzPct val="90000"/>
              <a:buFont typeface="Arial" panose="020B0604020202020204" pitchFamily="34" charset="0"/>
              <a:buChar char="•"/>
            </a:pPr>
            <a:r>
              <a:rPr lang="es-AR" sz="1600" dirty="0">
                <a:ea typeface="Roboto"/>
                <a:cs typeface="Roboto"/>
              </a:rPr>
              <a:t>Ciberataques o Ciberseguridad.</a:t>
            </a:r>
          </a:p>
          <a:p>
            <a:pPr marL="285750" lvl="0" indent="-285750" algn="just">
              <a:lnSpc>
                <a:spcPct val="150000"/>
              </a:lnSpc>
              <a:buClr>
                <a:schemeClr val="tx1"/>
              </a:buClr>
              <a:buSzPct val="90000"/>
              <a:buFont typeface="Arial" panose="020B0604020202020204" pitchFamily="34" charset="0"/>
              <a:buChar char="•"/>
            </a:pPr>
            <a:r>
              <a:rPr lang="es-AR" sz="1600" dirty="0">
                <a:ea typeface="Roboto"/>
                <a:cs typeface="Roboto"/>
              </a:rPr>
              <a:t>Mayor precisión y predicción</a:t>
            </a:r>
            <a:r>
              <a:rPr lang="es-AR" sz="1600" dirty="0">
                <a:ea typeface="Roboto"/>
                <a:cs typeface="Roboto"/>
                <a:sym typeface="Roboto"/>
              </a:rPr>
              <a:t>.</a:t>
            </a:r>
          </a:p>
          <a:p>
            <a:pPr marL="285750" lvl="0" indent="-285750" algn="just">
              <a:lnSpc>
                <a:spcPct val="150000"/>
              </a:lnSpc>
              <a:buClr>
                <a:schemeClr val="tx2"/>
              </a:buClr>
              <a:buSzPct val="90000"/>
              <a:buFont typeface="Arial" panose="020B0604020202020204" pitchFamily="34" charset="0"/>
              <a:buChar char="•"/>
            </a:pPr>
            <a:endParaRPr lang="es-AR" sz="2000"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pic>
        <p:nvPicPr>
          <p:cNvPr id="3" name="3 Imagen" descr="Resultado de imagen de desafios">
            <a:extLst>
              <a:ext uri="{FF2B5EF4-FFF2-40B4-BE49-F238E27FC236}">
                <a16:creationId xmlns:a16="http://schemas.microsoft.com/office/drawing/2014/main" id="{CE841C08-6415-4C44-BC52-E0D7B9397B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399604"/>
            <a:ext cx="2328833" cy="1835846"/>
          </a:xfrm>
          <a:prstGeom prst="rect">
            <a:avLst/>
          </a:prstGeom>
          <a:noFill/>
          <a:ln>
            <a:solidFill>
              <a:schemeClr val="tx1"/>
            </a:solidFill>
          </a:ln>
        </p:spPr>
      </p:pic>
    </p:spTree>
    <p:extLst>
      <p:ext uri="{BB962C8B-B14F-4D97-AF65-F5344CB8AC3E}">
        <p14:creationId xmlns:p14="http://schemas.microsoft.com/office/powerpoint/2010/main" val="3266394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882650"/>
            <a:ext cx="7848600" cy="1757532"/>
          </a:xfrm>
          <a:prstGeom prst="rect">
            <a:avLst/>
          </a:prstGeom>
          <a:noFill/>
        </p:spPr>
        <p:txBody>
          <a:bodyPr wrap="square">
            <a:spAutoFit/>
          </a:bodyPr>
          <a:lstStyle/>
          <a:p>
            <a:pPr algn="just">
              <a:lnSpc>
                <a:spcPct val="150000"/>
              </a:lnSpc>
            </a:pPr>
            <a:r>
              <a:rPr lang="es-AR" sz="1800" b="1" dirty="0"/>
              <a:t>Herramientas de Machine </a:t>
            </a:r>
            <a:r>
              <a:rPr lang="es-AR" sz="1800" b="1" dirty="0" err="1"/>
              <a:t>Learning</a:t>
            </a:r>
            <a:r>
              <a:rPr lang="es-AR" sz="1800" b="1" dirty="0"/>
              <a:t> y Deep </a:t>
            </a:r>
            <a:r>
              <a:rPr lang="es-AR" sz="1800" b="1" dirty="0" err="1"/>
              <a:t>Learning</a:t>
            </a:r>
            <a:endParaRPr lang="es-AR" sz="2000" b="1"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552450" y="2949641"/>
            <a:ext cx="8039100" cy="1295868"/>
          </a:xfrm>
          <a:prstGeom prst="rect">
            <a:avLst/>
          </a:prstGeom>
          <a:noFill/>
        </p:spPr>
        <p:txBody>
          <a:bodyPr wrap="square">
            <a:spAutoFit/>
          </a:bodyPr>
          <a:lstStyle/>
          <a:p>
            <a:pPr marL="0" lvl="0" indent="0" algn="just">
              <a:lnSpc>
                <a:spcPct val="150000"/>
              </a:lnSpc>
              <a:buNone/>
            </a:pPr>
            <a:r>
              <a:rPr lang="es-AR" sz="1800" dirty="0"/>
              <a:t>“Esta opción de Microsoft, cuenta con una interfaz de arrastrar y soltar que no requiere experiencia en codificación. Permite integrar datos y tecnología de una manera bastante sencilla. La interfaz visual, también es un aspecto destacable”.</a:t>
            </a:r>
          </a:p>
        </p:txBody>
      </p:sp>
      <p:pic>
        <p:nvPicPr>
          <p:cNvPr id="5" name="4 Imagen" descr="Azure Machine Learning Service: Part 1 — An Introduction | by ...">
            <a:extLst>
              <a:ext uri="{FF2B5EF4-FFF2-40B4-BE49-F238E27FC236}">
                <a16:creationId xmlns:a16="http://schemas.microsoft.com/office/drawing/2014/main" id="{6C71DEA3-5B21-41E1-A272-8E6418ECAEA7}"/>
              </a:ext>
            </a:extLst>
          </p:cNvPr>
          <p:cNvPicPr/>
          <p:nvPr/>
        </p:nvPicPr>
        <p:blipFill rotWithShape="1">
          <a:blip r:embed="rId3" cstate="print">
            <a:extLst>
              <a:ext uri="{28A0092B-C50C-407E-A947-70E740481C1C}">
                <a14:useLocalDpi xmlns:a14="http://schemas.microsoft.com/office/drawing/2010/main" val="0"/>
              </a:ext>
            </a:extLst>
          </a:blip>
          <a:srcRect l="1195" t="15617" r="-1195" b="10024"/>
          <a:stretch/>
        </p:blipFill>
        <p:spPr bwMode="auto">
          <a:xfrm>
            <a:off x="3038914" y="1469494"/>
            <a:ext cx="3536951" cy="13254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453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757532"/>
          </a:xfrm>
          <a:prstGeom prst="rect">
            <a:avLst/>
          </a:prstGeom>
          <a:noFill/>
        </p:spPr>
        <p:txBody>
          <a:bodyPr wrap="square">
            <a:spAutoFit/>
          </a:bodyPr>
          <a:lstStyle/>
          <a:p>
            <a:pPr algn="just">
              <a:lnSpc>
                <a:spcPct val="150000"/>
              </a:lnSpc>
            </a:pPr>
            <a:r>
              <a:rPr lang="es-AR" sz="1800" b="1" dirty="0"/>
              <a:t>Herramientas de Machine </a:t>
            </a:r>
            <a:r>
              <a:rPr lang="es-AR" sz="1800" b="1" dirty="0" err="1"/>
              <a:t>Learning</a:t>
            </a:r>
            <a:r>
              <a:rPr lang="es-AR" sz="1800" b="1" dirty="0"/>
              <a:t> y Deep </a:t>
            </a:r>
            <a:r>
              <a:rPr lang="es-AR" sz="1800" b="1" dirty="0" err="1"/>
              <a:t>Learning</a:t>
            </a:r>
            <a:endParaRPr lang="es-AR" sz="2000" b="1"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552450" y="2592139"/>
            <a:ext cx="8039100" cy="2126864"/>
          </a:xfrm>
          <a:prstGeom prst="rect">
            <a:avLst/>
          </a:prstGeom>
          <a:noFill/>
        </p:spPr>
        <p:txBody>
          <a:bodyPr wrap="square">
            <a:spAutoFit/>
          </a:bodyPr>
          <a:lstStyle/>
          <a:p>
            <a:pPr marL="0" lvl="0" indent="0" algn="just">
              <a:lnSpc>
                <a:spcPct val="150000"/>
              </a:lnSpc>
              <a:buNone/>
            </a:pPr>
            <a:r>
              <a:rPr lang="es-AR" sz="1800" dirty="0"/>
              <a:t>“Como característica principal, esta herramienta analiza la información que nosotros le suministramos y elige aquel algoritmo que se adapta mejor. Este servicio de Aprendizaje Automático de Amazon, presenta la misma tecnología utilizada internamente por sus científicos de datos y se encuentra disponible para los clientes que se suscriben al servicio”. </a:t>
            </a:r>
          </a:p>
        </p:txBody>
      </p:sp>
      <p:pic>
        <p:nvPicPr>
          <p:cNvPr id="2" name="3 Imagen" descr="A Complete Guide to the Machine Learning Tools on AWS | by Manish ...">
            <a:extLst>
              <a:ext uri="{FF2B5EF4-FFF2-40B4-BE49-F238E27FC236}">
                <a16:creationId xmlns:a16="http://schemas.microsoft.com/office/drawing/2014/main" id="{7F0F033D-55F1-432D-9B4B-8572DF3291C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263650"/>
            <a:ext cx="2315960" cy="1392411"/>
          </a:xfrm>
          <a:prstGeom prst="rect">
            <a:avLst/>
          </a:prstGeom>
          <a:noFill/>
          <a:ln>
            <a:noFill/>
          </a:ln>
        </p:spPr>
      </p:pic>
    </p:spTree>
    <p:extLst>
      <p:ext uri="{BB962C8B-B14F-4D97-AF65-F5344CB8AC3E}">
        <p14:creationId xmlns:p14="http://schemas.microsoft.com/office/powerpoint/2010/main" val="1221264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757532"/>
          </a:xfrm>
          <a:prstGeom prst="rect">
            <a:avLst/>
          </a:prstGeom>
          <a:noFill/>
        </p:spPr>
        <p:txBody>
          <a:bodyPr wrap="square">
            <a:spAutoFit/>
          </a:bodyPr>
          <a:lstStyle/>
          <a:p>
            <a:pPr algn="just">
              <a:lnSpc>
                <a:spcPct val="150000"/>
              </a:lnSpc>
            </a:pPr>
            <a:r>
              <a:rPr lang="es-AR" sz="1800" b="1" dirty="0"/>
              <a:t>Herramientas de Machine </a:t>
            </a:r>
            <a:r>
              <a:rPr lang="es-AR" sz="1800" b="1" dirty="0" err="1"/>
              <a:t>Learning</a:t>
            </a:r>
            <a:r>
              <a:rPr lang="es-AR" sz="1800" b="1" dirty="0"/>
              <a:t> y Deep </a:t>
            </a:r>
            <a:r>
              <a:rPr lang="es-AR" sz="1800" b="1" dirty="0" err="1"/>
              <a:t>Learning</a:t>
            </a:r>
            <a:endParaRPr lang="es-AR" sz="2000" b="1"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552450" y="2592139"/>
            <a:ext cx="7981950" cy="1295868"/>
          </a:xfrm>
          <a:prstGeom prst="rect">
            <a:avLst/>
          </a:prstGeom>
          <a:noFill/>
        </p:spPr>
        <p:txBody>
          <a:bodyPr wrap="square">
            <a:spAutoFit/>
          </a:bodyPr>
          <a:lstStyle/>
          <a:p>
            <a:pPr marL="0" lvl="0" indent="0" algn="just">
              <a:lnSpc>
                <a:spcPct val="150000"/>
              </a:lnSpc>
              <a:buNone/>
            </a:pPr>
            <a:r>
              <a:rPr lang="es-AR" sz="1800" dirty="0"/>
              <a:t>“Esta herramienta, les permite a los científicos de datos implementar, monitorear y optimizar modelos de forma rápida y fácil. Además, de posibilitar también la integración con herramientas open </a:t>
            </a:r>
            <a:r>
              <a:rPr lang="es-AR" sz="1800" dirty="0" err="1"/>
              <a:t>source</a:t>
            </a:r>
            <a:r>
              <a:rPr lang="es-AR" sz="1800" dirty="0"/>
              <a:t> como R o Python. ” </a:t>
            </a:r>
          </a:p>
        </p:txBody>
      </p:sp>
      <p:pic>
        <p:nvPicPr>
          <p:cNvPr id="3" name="4 Imagen" descr="GitHub - HigginTown/WMLDeepLearningLabs">
            <a:extLst>
              <a:ext uri="{FF2B5EF4-FFF2-40B4-BE49-F238E27FC236}">
                <a16:creationId xmlns:a16="http://schemas.microsoft.com/office/drawing/2014/main" id="{842EEFD3-DB41-406D-A335-C6B300E16333}"/>
              </a:ext>
            </a:extLst>
          </p:cNvPr>
          <p:cNvPicPr/>
          <p:nvPr/>
        </p:nvPicPr>
        <p:blipFill rotWithShape="1">
          <a:blip r:embed="rId3">
            <a:extLst>
              <a:ext uri="{28A0092B-C50C-407E-A947-70E740481C1C}">
                <a14:useLocalDpi xmlns:a14="http://schemas.microsoft.com/office/drawing/2010/main" val="0"/>
              </a:ext>
            </a:extLst>
          </a:blip>
          <a:srcRect b="19062"/>
          <a:stretch/>
        </p:blipFill>
        <p:spPr bwMode="auto">
          <a:xfrm>
            <a:off x="1816230" y="1492250"/>
            <a:ext cx="5511540" cy="925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393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757532"/>
          </a:xfrm>
          <a:prstGeom prst="rect">
            <a:avLst/>
          </a:prstGeom>
          <a:noFill/>
        </p:spPr>
        <p:txBody>
          <a:bodyPr wrap="square">
            <a:spAutoFit/>
          </a:bodyPr>
          <a:lstStyle/>
          <a:p>
            <a:pPr algn="just">
              <a:lnSpc>
                <a:spcPct val="150000"/>
              </a:lnSpc>
            </a:pPr>
            <a:r>
              <a:rPr lang="es-AR" sz="1800" b="1" dirty="0"/>
              <a:t>Herramientas de Machine </a:t>
            </a:r>
            <a:r>
              <a:rPr lang="es-AR" sz="1800" b="1" dirty="0" err="1"/>
              <a:t>Learning</a:t>
            </a:r>
            <a:r>
              <a:rPr lang="es-AR" sz="1800" b="1" dirty="0"/>
              <a:t> y Deep </a:t>
            </a:r>
            <a:r>
              <a:rPr lang="es-AR" sz="1800" b="1" dirty="0" err="1"/>
              <a:t>Learning</a:t>
            </a:r>
            <a:endParaRPr lang="es-AR" sz="2000" b="1"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552450" y="2863850"/>
            <a:ext cx="7943850" cy="1295868"/>
          </a:xfrm>
          <a:prstGeom prst="rect">
            <a:avLst/>
          </a:prstGeom>
          <a:noFill/>
        </p:spPr>
        <p:txBody>
          <a:bodyPr wrap="square">
            <a:spAutoFit/>
          </a:bodyPr>
          <a:lstStyle/>
          <a:p>
            <a:pPr marL="0" lvl="0" indent="0" algn="just">
              <a:lnSpc>
                <a:spcPct val="150000"/>
              </a:lnSpc>
              <a:buNone/>
            </a:pPr>
            <a:r>
              <a:rPr lang="es-AR" sz="1800" dirty="0"/>
              <a:t>“Como no podía ser de otra manera, Google también tiene su propia plataforma de Machine </a:t>
            </a:r>
            <a:r>
              <a:rPr lang="es-AR" sz="1800" dirty="0" err="1"/>
              <a:t>Learning</a:t>
            </a:r>
            <a:r>
              <a:rPr lang="es-AR" sz="1800" dirty="0"/>
              <a:t>, que permite el despliegue y la implementación de modelos de Aprendizaje Automático”. </a:t>
            </a:r>
          </a:p>
        </p:txBody>
      </p:sp>
      <p:pic>
        <p:nvPicPr>
          <p:cNvPr id="2" name="3 Imagen" descr="Cloud Machine Learning Engine Reviews: Pricing &amp; Software ...">
            <a:extLst>
              <a:ext uri="{FF2B5EF4-FFF2-40B4-BE49-F238E27FC236}">
                <a16:creationId xmlns:a16="http://schemas.microsoft.com/office/drawing/2014/main" id="{08D6206A-655C-4B05-8BD9-B43794C0F3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416050"/>
            <a:ext cx="3214226" cy="1343660"/>
          </a:xfrm>
          <a:prstGeom prst="rect">
            <a:avLst/>
          </a:prstGeom>
          <a:noFill/>
          <a:ln>
            <a:noFill/>
          </a:ln>
        </p:spPr>
      </p:pic>
    </p:spTree>
    <p:extLst>
      <p:ext uri="{BB962C8B-B14F-4D97-AF65-F5344CB8AC3E}">
        <p14:creationId xmlns:p14="http://schemas.microsoft.com/office/powerpoint/2010/main" val="1168804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757532"/>
          </a:xfrm>
          <a:prstGeom prst="rect">
            <a:avLst/>
          </a:prstGeom>
          <a:noFill/>
        </p:spPr>
        <p:txBody>
          <a:bodyPr wrap="square">
            <a:spAutoFit/>
          </a:bodyPr>
          <a:lstStyle/>
          <a:p>
            <a:pPr algn="just">
              <a:lnSpc>
                <a:spcPct val="150000"/>
              </a:lnSpc>
            </a:pPr>
            <a:r>
              <a:rPr lang="es-AR" sz="1800" b="1" dirty="0"/>
              <a:t>Herramientas de Machine </a:t>
            </a:r>
            <a:r>
              <a:rPr lang="es-AR" sz="1800" b="1" dirty="0" err="1"/>
              <a:t>Learning</a:t>
            </a:r>
            <a:r>
              <a:rPr lang="es-AR" sz="1800" b="1" dirty="0"/>
              <a:t> y Deep </a:t>
            </a:r>
            <a:r>
              <a:rPr lang="es-AR" sz="1800" b="1" dirty="0" err="1"/>
              <a:t>Learning</a:t>
            </a:r>
            <a:endParaRPr lang="es-AR" sz="2000" b="1"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552450" y="2615686"/>
            <a:ext cx="7943850" cy="1711366"/>
          </a:xfrm>
          <a:prstGeom prst="rect">
            <a:avLst/>
          </a:prstGeom>
          <a:noFill/>
        </p:spPr>
        <p:txBody>
          <a:bodyPr wrap="square">
            <a:spAutoFit/>
          </a:bodyPr>
          <a:lstStyle/>
          <a:p>
            <a:pPr marL="0" lvl="0" indent="0" algn="just">
              <a:lnSpc>
                <a:spcPct val="150000"/>
              </a:lnSpc>
              <a:buNone/>
            </a:pPr>
            <a:r>
              <a:rPr lang="es-AR" sz="1800" dirty="0"/>
              <a:t>“</a:t>
            </a:r>
            <a:r>
              <a:rPr lang="es-AR" sz="1800" dirty="0" err="1"/>
              <a:t>BigML</a:t>
            </a:r>
            <a:r>
              <a:rPr lang="es-AR" sz="1800" dirty="0"/>
              <a:t> es una plataforma basada en la nube, de Aprendizaje Automático que es consumible, programable y escalable. También facilita la solución y automatización de las tareas, por ejemplo de: Clasificación, Regresión, Análisis de </a:t>
            </a:r>
            <a:r>
              <a:rPr lang="es-AR" sz="1800" dirty="0" err="1"/>
              <a:t>Clusters</a:t>
            </a:r>
            <a:r>
              <a:rPr lang="es-AR" sz="1800" dirty="0"/>
              <a:t>, Detección de Anomalías, Descubrimiento de Asociaciones, entre otros ”. </a:t>
            </a:r>
          </a:p>
        </p:txBody>
      </p:sp>
      <p:pic>
        <p:nvPicPr>
          <p:cNvPr id="3" name="3 Imagen" descr="BigML - CICE">
            <a:extLst>
              <a:ext uri="{FF2B5EF4-FFF2-40B4-BE49-F238E27FC236}">
                <a16:creationId xmlns:a16="http://schemas.microsoft.com/office/drawing/2014/main" id="{86A6302C-8AEC-4BFF-900F-CF5EE1BE3444}"/>
              </a:ext>
            </a:extLst>
          </p:cNvPr>
          <p:cNvPicPr/>
          <p:nvPr/>
        </p:nvPicPr>
        <p:blipFill rotWithShape="1">
          <a:blip r:embed="rId3">
            <a:extLst>
              <a:ext uri="{28A0092B-C50C-407E-A947-70E740481C1C}">
                <a14:useLocalDpi xmlns:a14="http://schemas.microsoft.com/office/drawing/2010/main" val="0"/>
              </a:ext>
            </a:extLst>
          </a:blip>
          <a:srcRect t="24444" b="27179"/>
          <a:stretch/>
        </p:blipFill>
        <p:spPr bwMode="auto">
          <a:xfrm>
            <a:off x="3676512" y="1376315"/>
            <a:ext cx="2261755" cy="11496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276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58850"/>
            <a:ext cx="7697212" cy="259045"/>
          </a:xfrm>
          <a:prstGeom prst="rect">
            <a:avLst/>
          </a:prstGeom>
        </p:spPr>
        <p:txBody>
          <a:bodyPr vert="horz" wrap="square" lIns="0" tIns="12700" rIns="0" bIns="0" rtlCol="0">
            <a:spAutoFit/>
          </a:bodyPr>
          <a:lstStyle/>
          <a:p>
            <a:pPr marL="12700">
              <a:lnSpc>
                <a:spcPct val="100000"/>
              </a:lnSpc>
              <a:spcBef>
                <a:spcPts val="100"/>
              </a:spcBef>
            </a:pPr>
            <a:r>
              <a:rPr lang="es-AR" sz="1600" dirty="0"/>
              <a:t>Int. a las Redes Neuronales Artificiales/Funcionamiento de las RNA</a:t>
            </a:r>
          </a:p>
        </p:txBody>
      </p:sp>
      <p:sp>
        <p:nvSpPr>
          <p:cNvPr id="4" name="object 4"/>
          <p:cNvSpPr txBox="1"/>
          <p:nvPr/>
        </p:nvSpPr>
        <p:spPr>
          <a:xfrm>
            <a:off x="1295400" y="425450"/>
            <a:ext cx="7023980" cy="228268"/>
          </a:xfrm>
          <a:prstGeom prst="rect">
            <a:avLst/>
          </a:prstGeom>
        </p:spPr>
        <p:txBody>
          <a:bodyPr vert="horz" wrap="square" lIns="0" tIns="12700" rIns="0" bIns="0" rtlCol="0">
            <a:spAutoFit/>
          </a:bodyPr>
          <a:lstStyle/>
          <a:p>
            <a:pPr marL="12700">
              <a:spcBef>
                <a:spcPts val="100"/>
              </a:spcBef>
            </a:pPr>
            <a:r>
              <a:rPr lang="es-AR" sz="1300" b="1" spc="10" dirty="0">
                <a:latin typeface="Arial"/>
                <a:cs typeface="Arial"/>
              </a:rPr>
              <a:t>Clase № 7: Deep </a:t>
            </a:r>
            <a:r>
              <a:rPr lang="es-AR" sz="1300" b="1" spc="10" dirty="0" err="1">
                <a:latin typeface="Arial"/>
                <a:cs typeface="Arial"/>
              </a:rPr>
              <a:t>Learning</a:t>
            </a:r>
            <a:r>
              <a:rPr lang="es-AR" sz="1300" b="1" spc="10" dirty="0">
                <a:latin typeface="Arial"/>
                <a:cs typeface="Arial"/>
              </a:rPr>
              <a:t>, </a:t>
            </a:r>
            <a:r>
              <a:rPr lang="es-AR" sz="1400" b="1" dirty="0"/>
              <a:t>NLP</a:t>
            </a:r>
            <a:r>
              <a:rPr lang="es-AR" sz="1400" dirty="0"/>
              <a:t>, </a:t>
            </a:r>
            <a:r>
              <a:rPr lang="es-AR" sz="1300" b="1" spc="10" dirty="0">
                <a:latin typeface="Arial"/>
                <a:cs typeface="Arial"/>
              </a:rPr>
              <a:t>Inteligencia Artificial, Cloud</a:t>
            </a:r>
            <a:endParaRPr sz="1300" dirty="0">
              <a:latin typeface="Arial"/>
              <a:cs typeface="Arial"/>
            </a:endParaRPr>
          </a:p>
        </p:txBody>
      </p:sp>
      <p:sp>
        <p:nvSpPr>
          <p:cNvPr id="9" name="CuadroTexto 8">
            <a:extLst>
              <a:ext uri="{FF2B5EF4-FFF2-40B4-BE49-F238E27FC236}">
                <a16:creationId xmlns:a16="http://schemas.microsoft.com/office/drawing/2014/main" id="{7F646359-F5B9-44DE-9744-33B2B3C80AD7}"/>
              </a:ext>
            </a:extLst>
          </p:cNvPr>
          <p:cNvSpPr txBox="1"/>
          <p:nvPr/>
        </p:nvSpPr>
        <p:spPr>
          <a:xfrm>
            <a:off x="685800" y="1414672"/>
            <a:ext cx="4168410" cy="792781"/>
          </a:xfrm>
          <a:prstGeom prst="rect">
            <a:avLst/>
          </a:prstGeom>
          <a:noFill/>
        </p:spPr>
        <p:txBody>
          <a:bodyPr wrap="square">
            <a:spAutoFit/>
          </a:bodyPr>
          <a:lstStyle/>
          <a:p>
            <a:pPr algn="just">
              <a:lnSpc>
                <a:spcPct val="150000"/>
              </a:lnSpc>
            </a:pPr>
            <a:r>
              <a:rPr lang="es-AR" sz="1600" u="sng" dirty="0"/>
              <a:t>¿Qué son las redes neuronales artificiales?</a:t>
            </a:r>
          </a:p>
          <a:p>
            <a:pPr algn="just">
              <a:lnSpc>
                <a:spcPct val="150000"/>
              </a:lnSpc>
            </a:pPr>
            <a:endParaRPr lang="es-AR" sz="1600" dirty="0"/>
          </a:p>
        </p:txBody>
      </p:sp>
      <p:pic>
        <p:nvPicPr>
          <p:cNvPr id="3" name="10 Imagen">
            <a:extLst>
              <a:ext uri="{FF2B5EF4-FFF2-40B4-BE49-F238E27FC236}">
                <a16:creationId xmlns:a16="http://schemas.microsoft.com/office/drawing/2014/main" id="{56F8DCAC-3DFC-4AC7-8AE6-4365C2E678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3693" y="1949450"/>
            <a:ext cx="3473507" cy="1864590"/>
          </a:xfrm>
          <a:prstGeom prst="rect">
            <a:avLst/>
          </a:prstGeom>
          <a:noFill/>
          <a:ln>
            <a:solidFill>
              <a:schemeClr val="tx1"/>
            </a:solidFill>
          </a:ln>
        </p:spPr>
      </p:pic>
      <p:sp>
        <p:nvSpPr>
          <p:cNvPr id="10" name="CuadroTexto 9">
            <a:extLst>
              <a:ext uri="{FF2B5EF4-FFF2-40B4-BE49-F238E27FC236}">
                <a16:creationId xmlns:a16="http://schemas.microsoft.com/office/drawing/2014/main" id="{17522BBA-E888-4851-A152-568224F9C27D}"/>
              </a:ext>
            </a:extLst>
          </p:cNvPr>
          <p:cNvSpPr txBox="1"/>
          <p:nvPr/>
        </p:nvSpPr>
        <p:spPr>
          <a:xfrm>
            <a:off x="5334000" y="1494559"/>
            <a:ext cx="4572000" cy="369332"/>
          </a:xfrm>
          <a:prstGeom prst="rect">
            <a:avLst/>
          </a:prstGeom>
          <a:noFill/>
        </p:spPr>
        <p:txBody>
          <a:bodyPr wrap="square">
            <a:spAutoFit/>
          </a:bodyPr>
          <a:lstStyle/>
          <a:p>
            <a:r>
              <a:rPr lang="es-AR" u="sng" dirty="0"/>
              <a:t>¿Cómo funcionan las RNA?</a:t>
            </a:r>
          </a:p>
        </p:txBody>
      </p:sp>
      <p:pic>
        <p:nvPicPr>
          <p:cNvPr id="8" name="12 Imagen">
            <a:extLst>
              <a:ext uri="{FF2B5EF4-FFF2-40B4-BE49-F238E27FC236}">
                <a16:creationId xmlns:a16="http://schemas.microsoft.com/office/drawing/2014/main" id="{451A6B8E-BA46-440E-A8A0-7AEDAC3D9A2E}"/>
              </a:ext>
            </a:extLst>
          </p:cNvPr>
          <p:cNvPicPr/>
          <p:nvPr/>
        </p:nvPicPr>
        <p:blipFill rotWithShape="1">
          <a:blip r:embed="rId4">
            <a:extLst>
              <a:ext uri="{28A0092B-C50C-407E-A947-70E740481C1C}">
                <a14:useLocalDpi xmlns:a14="http://schemas.microsoft.com/office/drawing/2010/main" val="0"/>
              </a:ext>
            </a:extLst>
          </a:blip>
          <a:srcRect l="1780" r="2629" b="5387"/>
          <a:stretch/>
        </p:blipFill>
        <p:spPr bwMode="auto">
          <a:xfrm>
            <a:off x="4948619" y="1949451"/>
            <a:ext cx="3380510" cy="1864590"/>
          </a:xfrm>
          <a:prstGeom prst="rect">
            <a:avLst/>
          </a:prstGeom>
          <a:noFill/>
          <a:ln>
            <a:solidFill>
              <a:schemeClr val="tx1"/>
            </a:solidFill>
          </a:ln>
          <a:extLst>
            <a:ext uri="{53640926-AAD7-44D8-BBD7-CCE9431645EC}">
              <a14:shadowObscured xmlns:a14="http://schemas.microsoft.com/office/drawing/2010/main"/>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880369"/>
          </a:xfrm>
          <a:prstGeom prst="rect">
            <a:avLst/>
          </a:prstGeom>
          <a:noFill/>
        </p:spPr>
        <p:txBody>
          <a:bodyPr wrap="square">
            <a:spAutoFit/>
          </a:bodyPr>
          <a:lstStyle/>
          <a:p>
            <a:pPr algn="just">
              <a:lnSpc>
                <a:spcPct val="150000"/>
              </a:lnSpc>
            </a:pPr>
            <a:r>
              <a:rPr lang="es-AR" sz="1800" b="1" dirty="0"/>
              <a:t>NLP</a:t>
            </a: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41042" y="1111250"/>
            <a:ext cx="7943850" cy="2126864"/>
          </a:xfrm>
          <a:prstGeom prst="rect">
            <a:avLst/>
          </a:prstGeom>
          <a:noFill/>
        </p:spPr>
        <p:txBody>
          <a:bodyPr wrap="square">
            <a:spAutoFit/>
          </a:bodyPr>
          <a:lstStyle/>
          <a:p>
            <a:pPr marL="0" lvl="0" indent="0" algn="just">
              <a:lnSpc>
                <a:spcPct val="150000"/>
              </a:lnSpc>
              <a:buNone/>
            </a:pPr>
            <a:r>
              <a:rPr lang="es-MX" sz="1800" dirty="0"/>
              <a:t>El procesamiento del lenguaje natural (NLP, por sus siglas en inglés) es una rama de la inteligencia artificial que ayuda a las computadoras a entender, interpretar y manipular el lenguaje humano. NLP toma elementos prestados de muchas disciplinas, incluyendo la ciencia de la computación, la lingüística computacional, entre otras.</a:t>
            </a:r>
            <a:endParaRPr lang="es-AR" sz="1800" dirty="0"/>
          </a:p>
        </p:txBody>
      </p:sp>
    </p:spTree>
    <p:extLst>
      <p:ext uri="{BB962C8B-B14F-4D97-AF65-F5344CB8AC3E}">
        <p14:creationId xmlns:p14="http://schemas.microsoft.com/office/powerpoint/2010/main" val="2123124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87726"/>
            <a:ext cx="7848600" cy="464871"/>
          </a:xfrm>
          <a:prstGeom prst="rect">
            <a:avLst/>
          </a:prstGeom>
          <a:noFill/>
        </p:spPr>
        <p:txBody>
          <a:bodyPr wrap="square">
            <a:spAutoFit/>
          </a:bodyPr>
          <a:lstStyle/>
          <a:p>
            <a:pPr algn="just">
              <a:lnSpc>
                <a:spcPct val="150000"/>
              </a:lnSpc>
            </a:pPr>
            <a:r>
              <a:rPr lang="es-AR" sz="1800" b="1" dirty="0"/>
              <a:t>¿Cómo funciona NLP?</a:t>
            </a: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47700" y="1252597"/>
            <a:ext cx="7848600" cy="3373359"/>
          </a:xfrm>
          <a:prstGeom prst="rect">
            <a:avLst/>
          </a:prstGeom>
          <a:noFill/>
        </p:spPr>
        <p:txBody>
          <a:bodyPr wrap="square">
            <a:spAutoFit/>
          </a:bodyPr>
          <a:lstStyle/>
          <a:p>
            <a:pPr algn="just">
              <a:lnSpc>
                <a:spcPct val="150000"/>
              </a:lnSpc>
            </a:pPr>
            <a:r>
              <a:rPr lang="es-MX" dirty="0"/>
              <a:t>En términos generales, las tareas NLP dividen el lenguaje en piezas elementales más cortas, intentan entender las relaciones entre las piezas y exploran cómo funcionan las piezas juntas para crear significado. Estas tareas implícitas se utilizan a menudo en recursos NLP de más alto nivel, como:</a:t>
            </a:r>
          </a:p>
          <a:p>
            <a:pPr algn="just">
              <a:lnSpc>
                <a:spcPct val="150000"/>
              </a:lnSpc>
            </a:pPr>
            <a:endParaRPr lang="es-MX" dirty="0"/>
          </a:p>
          <a:p>
            <a:pPr algn="just">
              <a:lnSpc>
                <a:spcPct val="150000"/>
              </a:lnSpc>
              <a:buFont typeface="Arial" panose="020B0604020202020204" pitchFamily="34" charset="0"/>
              <a:buChar char="•"/>
            </a:pPr>
            <a:r>
              <a:rPr lang="es-MX" b="1" dirty="0"/>
              <a:t> Categorización de contenido: </a:t>
            </a:r>
            <a:r>
              <a:rPr lang="es-MX" dirty="0"/>
              <a:t>Un resumen del documento basado en la lingüística, incluyendo búsqueda e indización, alertas de contenido y detección de duplicación.</a:t>
            </a:r>
            <a:endParaRPr lang="es-AR" dirty="0"/>
          </a:p>
        </p:txBody>
      </p:sp>
    </p:spTree>
    <p:extLst>
      <p:ext uri="{BB962C8B-B14F-4D97-AF65-F5344CB8AC3E}">
        <p14:creationId xmlns:p14="http://schemas.microsoft.com/office/powerpoint/2010/main" val="2127811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87726"/>
            <a:ext cx="7848600" cy="464871"/>
          </a:xfrm>
          <a:prstGeom prst="rect">
            <a:avLst/>
          </a:prstGeom>
          <a:noFill/>
        </p:spPr>
        <p:txBody>
          <a:bodyPr wrap="square">
            <a:spAutoFit/>
          </a:bodyPr>
          <a:lstStyle/>
          <a:p>
            <a:pPr algn="just">
              <a:lnSpc>
                <a:spcPct val="150000"/>
              </a:lnSpc>
            </a:pPr>
            <a:r>
              <a:rPr lang="es-AR" sz="1800" b="1" dirty="0"/>
              <a:t>¿Cómo funciona NLP?</a:t>
            </a: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47700" y="1252597"/>
            <a:ext cx="7848600" cy="3788858"/>
          </a:xfrm>
          <a:prstGeom prst="rect">
            <a:avLst/>
          </a:prstGeom>
          <a:noFill/>
        </p:spPr>
        <p:txBody>
          <a:bodyPr wrap="square">
            <a:spAutoFit/>
          </a:bodyPr>
          <a:lstStyle/>
          <a:p>
            <a:pPr algn="just">
              <a:lnSpc>
                <a:spcPct val="150000"/>
              </a:lnSpc>
              <a:buFont typeface="Arial" panose="020B0604020202020204" pitchFamily="34" charset="0"/>
              <a:buChar char="•"/>
            </a:pPr>
            <a:r>
              <a:rPr lang="es-MX" b="1" dirty="0"/>
              <a:t> Descubrimiento y modelado de temas: </a:t>
            </a:r>
            <a:r>
              <a:rPr lang="es-MX" dirty="0"/>
              <a:t>Capture con precisión el significado y temas en colecciones de texto, y aplique analítica avanzada a texto, como optimización y pronósticos.</a:t>
            </a:r>
          </a:p>
          <a:p>
            <a:pPr algn="just">
              <a:lnSpc>
                <a:spcPct val="150000"/>
              </a:lnSpc>
              <a:buFont typeface="Arial" panose="020B0604020202020204" pitchFamily="34" charset="0"/>
              <a:buChar char="•"/>
            </a:pPr>
            <a:r>
              <a:rPr lang="es-MX" b="1" dirty="0"/>
              <a:t> Extracción contextual: </a:t>
            </a:r>
            <a:r>
              <a:rPr lang="es-MX" dirty="0"/>
              <a:t>Extraiga automáticamente información                                         estructurada de fuentes basadas en texto.</a:t>
            </a:r>
          </a:p>
          <a:p>
            <a:pPr algn="just">
              <a:lnSpc>
                <a:spcPct val="150000"/>
              </a:lnSpc>
              <a:buFont typeface="Arial" panose="020B0604020202020204" pitchFamily="34" charset="0"/>
              <a:buChar char="•"/>
            </a:pPr>
            <a:r>
              <a:rPr lang="es-MX" b="1" dirty="0"/>
              <a:t> Análisis de sentimiento: </a:t>
            </a:r>
            <a:r>
              <a:rPr lang="es-MX" dirty="0"/>
              <a:t>Identificación del estado de ánimo u opiniones subjetivas en grandes cantidades de texto, incluyendo minería de sentimiento y opiniones promedio. </a:t>
            </a:r>
          </a:p>
          <a:p>
            <a:pPr algn="just">
              <a:lnSpc>
                <a:spcPct val="150000"/>
              </a:lnSpc>
              <a:buFont typeface="Arial" panose="020B0604020202020204" pitchFamily="34" charset="0"/>
              <a:buChar char="•"/>
            </a:pPr>
            <a:endParaRPr lang="es-AR" dirty="0"/>
          </a:p>
        </p:txBody>
      </p:sp>
    </p:spTree>
    <p:extLst>
      <p:ext uri="{BB962C8B-B14F-4D97-AF65-F5344CB8AC3E}">
        <p14:creationId xmlns:p14="http://schemas.microsoft.com/office/powerpoint/2010/main" val="332194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464871"/>
          </a:xfrm>
          <a:prstGeom prst="rect">
            <a:avLst/>
          </a:prstGeom>
          <a:noFill/>
        </p:spPr>
        <p:txBody>
          <a:bodyPr wrap="square">
            <a:spAutoFit/>
          </a:bodyPr>
          <a:lstStyle/>
          <a:p>
            <a:pPr algn="just">
              <a:lnSpc>
                <a:spcPct val="150000"/>
              </a:lnSpc>
            </a:pPr>
            <a:r>
              <a:rPr lang="es-AR" sz="1800" b="1" dirty="0"/>
              <a:t>¿Cómo funciona NLP?</a:t>
            </a: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47700" y="1187450"/>
            <a:ext cx="7943850" cy="3719608"/>
          </a:xfrm>
          <a:prstGeom prst="rect">
            <a:avLst/>
          </a:prstGeom>
          <a:noFill/>
        </p:spPr>
        <p:txBody>
          <a:bodyPr wrap="square">
            <a:spAutoFit/>
          </a:bodyPr>
          <a:lstStyle/>
          <a:p>
            <a:pPr algn="just">
              <a:lnSpc>
                <a:spcPct val="150000"/>
              </a:lnSpc>
              <a:buFont typeface="Arial" panose="020B0604020202020204" pitchFamily="34" charset="0"/>
              <a:buChar char="•"/>
            </a:pPr>
            <a:r>
              <a:rPr lang="es-MX" b="1" dirty="0"/>
              <a:t> Conversión de habla a texto y de texto a habla</a:t>
            </a:r>
            <a:r>
              <a:rPr lang="es-MX" dirty="0"/>
              <a:t>. Transformación de comandos de voz en texto escrito y viceversa. </a:t>
            </a:r>
          </a:p>
          <a:p>
            <a:pPr algn="just">
              <a:lnSpc>
                <a:spcPct val="150000"/>
              </a:lnSpc>
              <a:buFont typeface="Arial" panose="020B0604020202020204" pitchFamily="34" charset="0"/>
              <a:buChar char="•"/>
            </a:pPr>
            <a:r>
              <a:rPr lang="es-MX" b="1" dirty="0"/>
              <a:t> </a:t>
            </a:r>
            <a:r>
              <a:rPr lang="es-MX" b="1" dirty="0" err="1"/>
              <a:t>Sumarización</a:t>
            </a:r>
            <a:r>
              <a:rPr lang="es-MX" b="1" dirty="0"/>
              <a:t> de documentos</a:t>
            </a:r>
            <a:r>
              <a:rPr lang="es-MX" dirty="0"/>
              <a:t>. Generación automática de sinopsis de grandes cuerpos de texto.</a:t>
            </a:r>
          </a:p>
          <a:p>
            <a:pPr algn="just">
              <a:lnSpc>
                <a:spcPct val="150000"/>
              </a:lnSpc>
              <a:buFont typeface="Arial" panose="020B0604020202020204" pitchFamily="34" charset="0"/>
              <a:buChar char="•"/>
            </a:pPr>
            <a:r>
              <a:rPr lang="es-MX" b="1" dirty="0"/>
              <a:t> Traducción basada en máquina. </a:t>
            </a:r>
            <a:r>
              <a:rPr lang="es-MX" dirty="0"/>
              <a:t>Traducción automática de texto o habla de un idioma a otro.</a:t>
            </a:r>
          </a:p>
          <a:p>
            <a:pPr algn="just">
              <a:lnSpc>
                <a:spcPct val="150000"/>
              </a:lnSpc>
            </a:pPr>
            <a:br>
              <a:rPr lang="es-MX" dirty="0"/>
            </a:br>
            <a:endParaRPr lang="es-MX" sz="1500" dirty="0"/>
          </a:p>
          <a:p>
            <a:pPr marL="0" lvl="0" indent="0" algn="just">
              <a:lnSpc>
                <a:spcPct val="150000"/>
              </a:lnSpc>
              <a:buNone/>
            </a:pPr>
            <a:endParaRPr lang="es-AR" sz="1800" dirty="0"/>
          </a:p>
        </p:txBody>
      </p:sp>
      <p:sp>
        <p:nvSpPr>
          <p:cNvPr id="5" name="CuadroTexto 4">
            <a:extLst>
              <a:ext uri="{FF2B5EF4-FFF2-40B4-BE49-F238E27FC236}">
                <a16:creationId xmlns:a16="http://schemas.microsoft.com/office/drawing/2014/main" id="{1AE1FB8A-61E4-4CAA-827B-94A636955EEF}"/>
              </a:ext>
            </a:extLst>
          </p:cNvPr>
          <p:cNvSpPr txBox="1"/>
          <p:nvPr/>
        </p:nvSpPr>
        <p:spPr>
          <a:xfrm>
            <a:off x="647700" y="3888006"/>
            <a:ext cx="6362700" cy="923330"/>
          </a:xfrm>
          <a:prstGeom prst="rect">
            <a:avLst/>
          </a:prstGeom>
          <a:noFill/>
        </p:spPr>
        <p:txBody>
          <a:bodyPr wrap="square">
            <a:spAutoFit/>
          </a:bodyPr>
          <a:lstStyle/>
          <a:p>
            <a:pPr algn="just"/>
            <a:r>
              <a:rPr lang="es-MX" dirty="0"/>
              <a:t>En todos estos casos, la meta general es tomar texto crudo del lenguaje y aplicar la lingüística y algoritmos para transformar o enriquecer el texto de tal forma que provea un mayor valor. </a:t>
            </a:r>
            <a:endParaRPr lang="es-US" dirty="0"/>
          </a:p>
        </p:txBody>
      </p:sp>
    </p:spTree>
    <p:extLst>
      <p:ext uri="{BB962C8B-B14F-4D97-AF65-F5344CB8AC3E}">
        <p14:creationId xmlns:p14="http://schemas.microsoft.com/office/powerpoint/2010/main" val="3624354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464871"/>
          </a:xfrm>
          <a:prstGeom prst="rect">
            <a:avLst/>
          </a:prstGeom>
          <a:noFill/>
        </p:spPr>
        <p:txBody>
          <a:bodyPr wrap="square">
            <a:spAutoFit/>
          </a:bodyPr>
          <a:lstStyle/>
          <a:p>
            <a:pPr algn="just">
              <a:lnSpc>
                <a:spcPct val="150000"/>
              </a:lnSpc>
            </a:pPr>
            <a:r>
              <a:rPr lang="es-AR" sz="1800" b="1" dirty="0"/>
              <a:t>Algunos conceptos adicionales ….</a:t>
            </a: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48070" y="1187450"/>
            <a:ext cx="7943850" cy="3719608"/>
          </a:xfrm>
          <a:prstGeom prst="rect">
            <a:avLst/>
          </a:prstGeom>
          <a:noFill/>
        </p:spPr>
        <p:txBody>
          <a:bodyPr wrap="square">
            <a:spAutoFit/>
          </a:bodyPr>
          <a:lstStyle/>
          <a:p>
            <a:pPr algn="just">
              <a:lnSpc>
                <a:spcPct val="150000"/>
              </a:lnSpc>
              <a:buFont typeface="Arial" panose="020B0604020202020204" pitchFamily="34" charset="0"/>
              <a:buChar char="•"/>
            </a:pPr>
            <a:r>
              <a:rPr lang="es-MX" dirty="0"/>
              <a:t> </a:t>
            </a:r>
            <a:r>
              <a:rPr lang="es-MX" b="1" dirty="0"/>
              <a:t>Transfer </a:t>
            </a:r>
            <a:r>
              <a:rPr lang="es-MX" b="1" dirty="0" err="1"/>
              <a:t>Learning</a:t>
            </a:r>
            <a:r>
              <a:rPr lang="es-MX" dirty="0"/>
              <a:t>: El aprendizaje de transferencia es un problema de investigación en el aprendizaje automático que se centra en almacenar el conocimiento adquirido mientras se resuelve un problema y se aplica a un problema diferente pero de cierta manera relacionado</a:t>
            </a:r>
            <a:r>
              <a:rPr lang="es-MX" b="0" i="0" dirty="0">
                <a:solidFill>
                  <a:srgbClr val="4D5156"/>
                </a:solidFill>
                <a:effectLst/>
                <a:latin typeface="arial" panose="020B0604020202020204" pitchFamily="34" charset="0"/>
              </a:rPr>
              <a:t>.</a:t>
            </a:r>
          </a:p>
          <a:p>
            <a:pPr algn="just">
              <a:lnSpc>
                <a:spcPct val="150000"/>
              </a:lnSpc>
              <a:buFont typeface="Arial" panose="020B0604020202020204" pitchFamily="34" charset="0"/>
              <a:buChar char="•"/>
            </a:pPr>
            <a:r>
              <a:rPr lang="es-MX" dirty="0">
                <a:solidFill>
                  <a:srgbClr val="4D5156"/>
                </a:solidFill>
                <a:latin typeface="arial" panose="020B0604020202020204" pitchFamily="34" charset="0"/>
              </a:rPr>
              <a:t> </a:t>
            </a:r>
            <a:r>
              <a:rPr lang="es-MX" b="1" dirty="0"/>
              <a:t>Multitasking </a:t>
            </a:r>
            <a:r>
              <a:rPr lang="es-MX" b="1" dirty="0" err="1"/>
              <a:t>Learning</a:t>
            </a:r>
            <a:r>
              <a:rPr lang="es-MX" b="1" dirty="0"/>
              <a:t>: </a:t>
            </a:r>
            <a:r>
              <a:rPr lang="es-MX" dirty="0"/>
              <a:t>El aprendizaje multitarea es un subcampo del aprendizaje automático en el que se resuelven varias tareas de aprendizaje al mismo tiempo, mientras se explotan los puntos en común y las diferencias entre las tareas.</a:t>
            </a:r>
            <a:br>
              <a:rPr lang="es-MX" dirty="0"/>
            </a:br>
            <a:endParaRPr lang="es-MX" sz="1500" dirty="0"/>
          </a:p>
          <a:p>
            <a:pPr marL="0" lvl="0" indent="0" algn="just">
              <a:lnSpc>
                <a:spcPct val="150000"/>
              </a:lnSpc>
              <a:buNone/>
            </a:pPr>
            <a:endParaRPr lang="es-AR" sz="1800" dirty="0"/>
          </a:p>
        </p:txBody>
      </p:sp>
    </p:spTree>
    <p:extLst>
      <p:ext uri="{BB962C8B-B14F-4D97-AF65-F5344CB8AC3E}">
        <p14:creationId xmlns:p14="http://schemas.microsoft.com/office/powerpoint/2010/main" val="322495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58850"/>
            <a:ext cx="7697212" cy="259045"/>
          </a:xfrm>
          <a:prstGeom prst="rect">
            <a:avLst/>
          </a:prstGeom>
        </p:spPr>
        <p:txBody>
          <a:bodyPr vert="horz" wrap="square" lIns="0" tIns="12700" rIns="0" bIns="0" rtlCol="0">
            <a:spAutoFit/>
          </a:bodyPr>
          <a:lstStyle/>
          <a:p>
            <a:pPr marL="12700">
              <a:lnSpc>
                <a:spcPct val="100000"/>
              </a:lnSpc>
              <a:spcBef>
                <a:spcPts val="100"/>
              </a:spcBef>
            </a:pPr>
            <a:r>
              <a:rPr lang="es-AR" sz="1600" dirty="0"/>
              <a:t>¿Qué es la IA?, su origen y su implicancia</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744467" y="3530950"/>
            <a:ext cx="7574913" cy="1531445"/>
          </a:xfrm>
          <a:prstGeom prst="rect">
            <a:avLst/>
          </a:prstGeom>
          <a:noFill/>
        </p:spPr>
        <p:txBody>
          <a:bodyPr wrap="square">
            <a:spAutoFit/>
          </a:bodyPr>
          <a:lstStyle/>
          <a:p>
            <a:pPr algn="just">
              <a:lnSpc>
                <a:spcPct val="150000"/>
              </a:lnSpc>
            </a:pPr>
            <a:r>
              <a:rPr lang="es-AR" sz="1600" dirty="0"/>
              <a:t>Todas las definiciones de Inteligencia Artificial, suelen estar relacionadas con la siguiente idea o pensamiento: “Desarrollo de métodos y algoritmos que permitan comportarse a las computadoras de modo inteligente”.</a:t>
            </a:r>
          </a:p>
          <a:p>
            <a:pPr algn="just">
              <a:lnSpc>
                <a:spcPct val="150000"/>
              </a:lnSpc>
            </a:pPr>
            <a:endParaRPr lang="es-AR" sz="1600" dirty="0"/>
          </a:p>
        </p:txBody>
      </p:sp>
      <p:pic>
        <p:nvPicPr>
          <p:cNvPr id="5" name="7 Imagen" descr="Inteligencia artificial: qué es, cómo funciona y para qué se está ...">
            <a:extLst>
              <a:ext uri="{FF2B5EF4-FFF2-40B4-BE49-F238E27FC236}">
                <a16:creationId xmlns:a16="http://schemas.microsoft.com/office/drawing/2014/main" id="{62B70F4F-B438-457E-98D2-A4A345939A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0405" y="1538416"/>
            <a:ext cx="3200401" cy="1893546"/>
          </a:xfrm>
          <a:prstGeom prst="rect">
            <a:avLst/>
          </a:prstGeom>
          <a:noFill/>
          <a:ln>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85800" y="730250"/>
            <a:ext cx="7772400" cy="4190827"/>
          </a:xfrm>
          <a:prstGeom prst="rect">
            <a:avLst/>
          </a:prstGeom>
          <a:noFill/>
        </p:spPr>
        <p:txBody>
          <a:bodyPr wrap="square">
            <a:spAutoFit/>
          </a:bodyPr>
          <a:lstStyle/>
          <a:p>
            <a:pPr algn="just">
              <a:lnSpc>
                <a:spcPct val="150000"/>
              </a:lnSpc>
            </a:pPr>
            <a:r>
              <a:rPr lang="es-ES" sz="1100" dirty="0"/>
              <a:t>El concepto de Inteligencia Artificial (IA), no es para nada nuevo. Las primeras investigaciones datan aproximadamente del año 1943 con el trabajo teórico de Warren </a:t>
            </a:r>
            <a:r>
              <a:rPr lang="es-ES" sz="1100" dirty="0" err="1"/>
              <a:t>McCullogh</a:t>
            </a:r>
            <a:r>
              <a:rPr lang="es-ES" sz="1100" dirty="0"/>
              <a:t> y Walter Pitts sobre la computación neuronal. Existen varios sucesos importantes para mencionar, acerca de la evolución de la Inteligencia Artificial los más relevantes son:</a:t>
            </a:r>
          </a:p>
          <a:p>
            <a:pPr algn="just">
              <a:lnSpc>
                <a:spcPct val="150000"/>
              </a:lnSpc>
            </a:pPr>
            <a:endParaRPr lang="es-AR" sz="1100" dirty="0"/>
          </a:p>
          <a:p>
            <a:pPr marL="214313" indent="-214313" algn="just">
              <a:lnSpc>
                <a:spcPct val="150000"/>
              </a:lnSpc>
              <a:buClr>
                <a:schemeClr val="tx1"/>
              </a:buClr>
              <a:buFont typeface="Arial" panose="020B0604020202020204" pitchFamily="34" charset="0"/>
              <a:buChar char="•"/>
            </a:pPr>
            <a:r>
              <a:rPr lang="es-ES" sz="1100" dirty="0"/>
              <a:t>1949: Donald O. Hebb publica “La organización de la conducta”, que sirvió de base para los algoritmos de aprendizaje en las redes neuronales artificiales.</a:t>
            </a:r>
            <a:endParaRPr lang="es-AR" sz="1100" dirty="0"/>
          </a:p>
          <a:p>
            <a:pPr marL="214313" indent="-214313" algn="just">
              <a:lnSpc>
                <a:spcPct val="150000"/>
              </a:lnSpc>
              <a:buClr>
                <a:schemeClr val="tx1"/>
              </a:buClr>
              <a:buFont typeface="Arial" panose="020B0604020202020204" pitchFamily="34" charset="0"/>
              <a:buChar char="•"/>
            </a:pPr>
            <a:r>
              <a:rPr lang="es-ES" sz="1100" dirty="0"/>
              <a:t>1950: Test de Turing.</a:t>
            </a:r>
            <a:endParaRPr lang="es-AR" sz="1100" dirty="0"/>
          </a:p>
          <a:p>
            <a:pPr marL="214313" indent="-214313" algn="just">
              <a:lnSpc>
                <a:spcPct val="150000"/>
              </a:lnSpc>
              <a:buClr>
                <a:schemeClr val="tx1"/>
              </a:buClr>
              <a:buFont typeface="Arial" panose="020B0604020202020204" pitchFamily="34" charset="0"/>
              <a:buChar char="•"/>
            </a:pPr>
            <a:r>
              <a:rPr lang="es-ES" sz="1100" dirty="0"/>
              <a:t>1956: John McCarthy acuña el término “Inteligencia Artificial” en la conferencia de Dartmouth, la primera conferencia dedicada a la IA.</a:t>
            </a:r>
            <a:endParaRPr lang="es-AR" sz="1100" dirty="0"/>
          </a:p>
          <a:p>
            <a:pPr marL="214313" indent="-214313" algn="just">
              <a:lnSpc>
                <a:spcPct val="150000"/>
              </a:lnSpc>
              <a:buClr>
                <a:schemeClr val="tx1"/>
              </a:buClr>
              <a:buFont typeface="Arial" panose="020B0604020202020204" pitchFamily="34" charset="0"/>
              <a:buChar char="•"/>
            </a:pPr>
            <a:r>
              <a:rPr lang="es-ES" sz="1100" dirty="0"/>
              <a:t>1958: John McCarthy desarrolla el lenguaje LISP, lenguaje con el que se desarrollan la mayoría de sistemas expertos.</a:t>
            </a:r>
            <a:endParaRPr lang="es-AR" sz="1100" dirty="0"/>
          </a:p>
          <a:p>
            <a:pPr marL="214313" indent="-214313" algn="just">
              <a:lnSpc>
                <a:spcPct val="150000"/>
              </a:lnSpc>
              <a:buClr>
                <a:schemeClr val="tx1"/>
              </a:buClr>
              <a:buFont typeface="Arial" panose="020B0604020202020204" pitchFamily="34" charset="0"/>
              <a:buChar char="•"/>
            </a:pPr>
            <a:r>
              <a:rPr lang="es-ES" sz="1100" dirty="0"/>
              <a:t>1963: Edward A. Feigenbaum y </a:t>
            </a:r>
            <a:r>
              <a:rPr lang="es-ES" sz="1100" dirty="0" err="1"/>
              <a:t>Julian</a:t>
            </a:r>
            <a:r>
              <a:rPr lang="es-ES" sz="1100" dirty="0"/>
              <a:t> Feldman Publicaron </a:t>
            </a:r>
            <a:r>
              <a:rPr lang="es-ES" sz="1100" dirty="0" err="1"/>
              <a:t>Computers</a:t>
            </a:r>
            <a:r>
              <a:rPr lang="es-ES" sz="1100" dirty="0"/>
              <a:t> and </a:t>
            </a:r>
            <a:r>
              <a:rPr lang="es-ES" sz="1100" dirty="0" err="1"/>
              <a:t>Thought</a:t>
            </a:r>
            <a:r>
              <a:rPr lang="es-ES" sz="1100" dirty="0"/>
              <a:t>, la primera colección de artículos de IA.</a:t>
            </a:r>
            <a:endParaRPr lang="es-AR" sz="1100" dirty="0"/>
          </a:p>
          <a:p>
            <a:pPr marL="214313" indent="-214313" algn="just">
              <a:lnSpc>
                <a:spcPct val="150000"/>
              </a:lnSpc>
              <a:buClr>
                <a:schemeClr val="tx1"/>
              </a:buClr>
              <a:buFont typeface="Arial" panose="020B0604020202020204" pitchFamily="34" charset="0"/>
              <a:buChar char="•"/>
            </a:pPr>
            <a:r>
              <a:rPr lang="es-ES" sz="1100" dirty="0"/>
              <a:t>1968: Marvin Minsky y </a:t>
            </a:r>
            <a:r>
              <a:rPr lang="es-ES" sz="1100" dirty="0" err="1"/>
              <a:t>Simon</a:t>
            </a:r>
            <a:r>
              <a:rPr lang="es-ES" sz="1100" dirty="0"/>
              <a:t> Papert publican </a:t>
            </a:r>
            <a:r>
              <a:rPr lang="es-ES" sz="1100" dirty="0" err="1"/>
              <a:t>Perceptrons</a:t>
            </a:r>
            <a:r>
              <a:rPr lang="es-ES" sz="1100" dirty="0"/>
              <a:t>.</a:t>
            </a:r>
            <a:endParaRPr lang="es-AR" sz="1100" dirty="0"/>
          </a:p>
          <a:p>
            <a:pPr marL="214313" indent="-214313" algn="just">
              <a:lnSpc>
                <a:spcPct val="150000"/>
              </a:lnSpc>
              <a:buClr>
                <a:schemeClr val="tx1"/>
              </a:buClr>
              <a:buFont typeface="Arial" panose="020B0604020202020204" pitchFamily="34" charset="0"/>
              <a:buChar char="•"/>
            </a:pPr>
            <a:r>
              <a:rPr lang="es-ES" sz="1100" dirty="0"/>
              <a:t>1972: Alain </a:t>
            </a:r>
            <a:r>
              <a:rPr lang="es-ES" sz="1100" dirty="0" err="1"/>
              <a:t>Colmerauer</a:t>
            </a:r>
            <a:r>
              <a:rPr lang="es-ES" sz="1100" dirty="0"/>
              <a:t> desarrolla el lenguaje PROLOG.</a:t>
            </a:r>
            <a:endParaRPr lang="es-AR" sz="1100" dirty="0"/>
          </a:p>
          <a:p>
            <a:pPr marL="214313" indent="-214313" algn="just">
              <a:lnSpc>
                <a:spcPct val="150000"/>
              </a:lnSpc>
              <a:buClr>
                <a:schemeClr val="tx1"/>
              </a:buClr>
              <a:buFont typeface="Arial" panose="020B0604020202020204" pitchFamily="34" charset="0"/>
              <a:buChar char="•"/>
            </a:pPr>
            <a:r>
              <a:rPr lang="es-ES" sz="1100" dirty="0"/>
              <a:t>1986: </a:t>
            </a:r>
            <a:r>
              <a:rPr lang="es-ES" sz="1100" dirty="0" err="1"/>
              <a:t>Rumelhart,McClelland</a:t>
            </a:r>
            <a:r>
              <a:rPr lang="es-ES" sz="1100" dirty="0"/>
              <a:t> y el grupo PDP desarrollan el perceptrón multicapa y el algoritmo de aprendizaje por </a:t>
            </a:r>
            <a:r>
              <a:rPr lang="es-ES" sz="1100" dirty="0" err="1"/>
              <a:t>retropropagación</a:t>
            </a:r>
            <a:r>
              <a:rPr lang="es-ES" sz="1100" dirty="0"/>
              <a:t> (BP).</a:t>
            </a:r>
            <a:endParaRPr lang="es-AR" sz="1100" dirty="0"/>
          </a:p>
          <a:p>
            <a:pPr algn="just">
              <a:lnSpc>
                <a:spcPct val="150000"/>
              </a:lnSpc>
            </a:pPr>
            <a:endParaRPr lang="es-AR" sz="1400" dirty="0"/>
          </a:p>
        </p:txBody>
      </p:sp>
    </p:spTree>
    <p:extLst>
      <p:ext uri="{BB962C8B-B14F-4D97-AF65-F5344CB8AC3E}">
        <p14:creationId xmlns:p14="http://schemas.microsoft.com/office/powerpoint/2010/main" val="2009261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82650"/>
            <a:ext cx="7924800" cy="2967415"/>
          </a:xfrm>
          <a:prstGeom prst="rect">
            <a:avLst/>
          </a:prstGeom>
          <a:noFill/>
        </p:spPr>
        <p:txBody>
          <a:bodyPr wrap="square">
            <a:spAutoFit/>
          </a:bodyPr>
          <a:lstStyle/>
          <a:p>
            <a:pPr algn="just">
              <a:lnSpc>
                <a:spcPct val="150000"/>
              </a:lnSpc>
            </a:pPr>
            <a:r>
              <a:rPr lang="es-AR" sz="1600" dirty="0"/>
              <a:t>Ahora yendo un poco a la actualidad, entre los hitos más importantes se encuentran:</a:t>
            </a:r>
          </a:p>
          <a:p>
            <a:pPr algn="just">
              <a:lnSpc>
                <a:spcPct val="150000"/>
              </a:lnSpc>
            </a:pPr>
            <a:endParaRPr lang="es-AR" sz="1600" dirty="0"/>
          </a:p>
          <a:p>
            <a:pPr marL="285750" indent="-285750" algn="just">
              <a:lnSpc>
                <a:spcPct val="150000"/>
              </a:lnSpc>
              <a:buFont typeface="Arial" panose="020B0604020202020204" pitchFamily="34" charset="0"/>
              <a:buChar char="•"/>
            </a:pPr>
            <a:r>
              <a:rPr lang="es-AR" sz="1600" dirty="0"/>
              <a:t>El uso de la IA para el reconocimiento de voz. </a:t>
            </a:r>
          </a:p>
          <a:p>
            <a:pPr marL="285750" indent="-285750" algn="just">
              <a:lnSpc>
                <a:spcPct val="150000"/>
              </a:lnSpc>
              <a:buFont typeface="Arial" panose="020B0604020202020204" pitchFamily="34" charset="0"/>
              <a:buChar char="•"/>
            </a:pPr>
            <a:r>
              <a:rPr lang="es-AR" sz="1600" dirty="0"/>
              <a:t>Validaciones biométricas.</a:t>
            </a:r>
          </a:p>
          <a:p>
            <a:pPr marL="285750" indent="-285750" algn="just">
              <a:lnSpc>
                <a:spcPct val="150000"/>
              </a:lnSpc>
              <a:buFont typeface="Arial" panose="020B0604020202020204" pitchFamily="34" charset="0"/>
              <a:buChar char="•"/>
            </a:pPr>
            <a:r>
              <a:rPr lang="es-AR" sz="1600" dirty="0"/>
              <a:t>Web semántica.</a:t>
            </a:r>
          </a:p>
          <a:p>
            <a:pPr marL="285750" indent="-285750" algn="just">
              <a:lnSpc>
                <a:spcPct val="150000"/>
              </a:lnSpc>
              <a:buFont typeface="Arial" panose="020B0604020202020204" pitchFamily="34" charset="0"/>
              <a:buChar char="•"/>
            </a:pPr>
            <a:r>
              <a:rPr lang="es-AR" sz="1600" dirty="0"/>
              <a:t>Automatización de procesos robóticos.</a:t>
            </a:r>
          </a:p>
          <a:p>
            <a:pPr marL="285750" indent="-285750" algn="just">
              <a:lnSpc>
                <a:spcPct val="150000"/>
              </a:lnSpc>
              <a:buFont typeface="Arial" panose="020B0604020202020204" pitchFamily="34" charset="0"/>
              <a:buChar char="•"/>
            </a:pPr>
            <a:r>
              <a:rPr lang="es-AR" sz="1600" dirty="0"/>
              <a:t>Procesamiento de lenguaje natural, entre otros.</a:t>
            </a:r>
          </a:p>
          <a:p>
            <a:pPr algn="just">
              <a:lnSpc>
                <a:spcPct val="150000"/>
              </a:lnSpc>
            </a:pPr>
            <a:endParaRPr lang="es-AR" sz="1400" dirty="0"/>
          </a:p>
        </p:txBody>
      </p:sp>
      <p:pic>
        <p:nvPicPr>
          <p:cNvPr id="2" name="Picture 2" descr="Qué entendemos por inteligencia artificial hoy y qué englobará en ...">
            <a:extLst>
              <a:ext uri="{FF2B5EF4-FFF2-40B4-BE49-F238E27FC236}">
                <a16:creationId xmlns:a16="http://schemas.microsoft.com/office/drawing/2014/main" id="{B5C91417-97DB-4DDF-8F4B-AACBF7786D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406650"/>
            <a:ext cx="2680581" cy="17990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63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7924800" cy="3336747"/>
          </a:xfrm>
          <a:prstGeom prst="rect">
            <a:avLst/>
          </a:prstGeom>
          <a:noFill/>
        </p:spPr>
        <p:txBody>
          <a:bodyPr wrap="square">
            <a:spAutoFit/>
          </a:bodyPr>
          <a:lstStyle/>
          <a:p>
            <a:pPr algn="just">
              <a:lnSpc>
                <a:spcPct val="150000"/>
              </a:lnSpc>
            </a:pPr>
            <a:r>
              <a:rPr lang="es-AR" sz="1600" b="1" dirty="0"/>
              <a:t>Tipos de Inteligencias:</a:t>
            </a:r>
          </a:p>
          <a:p>
            <a:pPr algn="just">
              <a:lnSpc>
                <a:spcPct val="150000"/>
              </a:lnSpc>
            </a:pPr>
            <a:r>
              <a:rPr lang="es-AR" sz="1600" dirty="0"/>
              <a:t>Stuart Russell y Peter </a:t>
            </a:r>
            <a:r>
              <a:rPr lang="es-AR" sz="1600" dirty="0" err="1"/>
              <a:t>Norvig</a:t>
            </a:r>
            <a:r>
              <a:rPr lang="es-AR" sz="1600" dirty="0"/>
              <a:t> expertos en Ciencias de la Computación, diferencian varios tipos de Inteligencia Artificial:</a:t>
            </a:r>
          </a:p>
          <a:p>
            <a:pPr algn="just">
              <a:lnSpc>
                <a:spcPct val="150000"/>
              </a:lnSpc>
            </a:pPr>
            <a:endParaRPr lang="es-AR" sz="1600" dirty="0"/>
          </a:p>
          <a:p>
            <a:pPr marL="285750" indent="-285750" algn="just">
              <a:lnSpc>
                <a:spcPct val="150000"/>
              </a:lnSpc>
              <a:buFont typeface="Arial" panose="020B0604020202020204" pitchFamily="34" charset="0"/>
              <a:buChar char="•"/>
            </a:pPr>
            <a:r>
              <a:rPr lang="es-AR" sz="1600" dirty="0"/>
              <a:t>Sistemas que piensan como humanos.</a:t>
            </a:r>
          </a:p>
          <a:p>
            <a:pPr marL="285750" indent="-285750" algn="just">
              <a:lnSpc>
                <a:spcPct val="150000"/>
              </a:lnSpc>
              <a:buFont typeface="Arial" panose="020B0604020202020204" pitchFamily="34" charset="0"/>
              <a:buChar char="•"/>
            </a:pPr>
            <a:r>
              <a:rPr lang="es-AR" sz="1600" dirty="0"/>
              <a:t>Sistemas que actúan como humanos.</a:t>
            </a:r>
          </a:p>
          <a:p>
            <a:pPr marL="285750" indent="-285750" algn="just">
              <a:lnSpc>
                <a:spcPct val="150000"/>
              </a:lnSpc>
              <a:buFont typeface="Arial" panose="020B0604020202020204" pitchFamily="34" charset="0"/>
              <a:buChar char="•"/>
            </a:pPr>
            <a:r>
              <a:rPr lang="es-AR" sz="1600" dirty="0"/>
              <a:t>Sistemas que piensan racionalmente.</a:t>
            </a:r>
          </a:p>
          <a:p>
            <a:pPr marL="285750" indent="-285750" algn="just">
              <a:lnSpc>
                <a:spcPct val="150000"/>
              </a:lnSpc>
              <a:buFont typeface="Arial" panose="020B0604020202020204" pitchFamily="34" charset="0"/>
              <a:buChar char="•"/>
            </a:pPr>
            <a:r>
              <a:rPr lang="es-AR" sz="1600" dirty="0"/>
              <a:t>Sistemas que actúan racionalmente.</a:t>
            </a:r>
          </a:p>
          <a:p>
            <a:pPr algn="just">
              <a:lnSpc>
                <a:spcPct val="150000"/>
              </a:lnSpc>
            </a:pPr>
            <a:endParaRPr lang="es-AR" sz="1400" dirty="0"/>
          </a:p>
        </p:txBody>
      </p:sp>
      <p:pic>
        <p:nvPicPr>
          <p:cNvPr id="3" name="3 Imagen" descr="Qué es la Inteligencia Artificial: tipos y ejemplos de IA ...">
            <a:extLst>
              <a:ext uri="{FF2B5EF4-FFF2-40B4-BE49-F238E27FC236}">
                <a16:creationId xmlns:a16="http://schemas.microsoft.com/office/drawing/2014/main" id="{4334E3C0-DF95-4D95-835D-3B30A44DE2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6082" y="2211852"/>
            <a:ext cx="2998600" cy="2023598"/>
          </a:xfrm>
          <a:prstGeom prst="rect">
            <a:avLst/>
          </a:prstGeom>
          <a:noFill/>
          <a:ln>
            <a:solidFill>
              <a:schemeClr val="tx1"/>
            </a:solidFill>
          </a:ln>
        </p:spPr>
      </p:pic>
    </p:spTree>
    <p:extLst>
      <p:ext uri="{BB962C8B-B14F-4D97-AF65-F5344CB8AC3E}">
        <p14:creationId xmlns:p14="http://schemas.microsoft.com/office/powerpoint/2010/main" val="3510044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4614682" cy="3706079"/>
          </a:xfrm>
          <a:prstGeom prst="rect">
            <a:avLst/>
          </a:prstGeom>
          <a:noFill/>
        </p:spPr>
        <p:txBody>
          <a:bodyPr wrap="square">
            <a:spAutoFit/>
          </a:bodyPr>
          <a:lstStyle/>
          <a:p>
            <a:pPr algn="just">
              <a:lnSpc>
                <a:spcPct val="150000"/>
              </a:lnSpc>
            </a:pPr>
            <a:r>
              <a:rPr lang="es-AR" sz="1600" b="1" dirty="0"/>
              <a:t>La IA y el mundo de la Robótica:</a:t>
            </a:r>
          </a:p>
          <a:p>
            <a:pPr algn="just">
              <a:lnSpc>
                <a:spcPct val="150000"/>
              </a:lnSpc>
            </a:pPr>
            <a:r>
              <a:rPr lang="es-AR" sz="1600" dirty="0"/>
              <a:t>Como comentábamos anteriormente, los robots forman parte del tipo de Inteligencia Artificial vinculada con los “Sistemas que actúan como humanos”.  En la actualidad, podemos encontrar un montón de robots distintos que realizan actividades diferentes, como ser por ejemplo: aspirar el piso, robots para cuidar adultos mayores, hasta robots industriales.</a:t>
            </a:r>
          </a:p>
          <a:p>
            <a:pPr algn="just">
              <a:lnSpc>
                <a:spcPct val="150000"/>
              </a:lnSpc>
            </a:pPr>
            <a:endParaRPr lang="es-AR" sz="1400" dirty="0"/>
          </a:p>
        </p:txBody>
      </p:sp>
      <p:pic>
        <p:nvPicPr>
          <p:cNvPr id="2" name="6 Imagen" descr="Robots, humanoides: el camino a la inteligencia artificial ...">
            <a:extLst>
              <a:ext uri="{FF2B5EF4-FFF2-40B4-BE49-F238E27FC236}">
                <a16:creationId xmlns:a16="http://schemas.microsoft.com/office/drawing/2014/main" id="{C9C93934-95FB-4B19-8A3D-894FA07EE7C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0431" y="1905801"/>
            <a:ext cx="3119197" cy="2338472"/>
          </a:xfrm>
          <a:prstGeom prst="rect">
            <a:avLst/>
          </a:prstGeom>
          <a:noFill/>
          <a:ln>
            <a:solidFill>
              <a:schemeClr val="tx1"/>
            </a:solidFill>
          </a:ln>
        </p:spPr>
      </p:pic>
    </p:spTree>
    <p:extLst>
      <p:ext uri="{BB962C8B-B14F-4D97-AF65-F5344CB8AC3E}">
        <p14:creationId xmlns:p14="http://schemas.microsoft.com/office/powerpoint/2010/main" val="4196126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58850"/>
            <a:ext cx="7697212" cy="259045"/>
          </a:xfrm>
          <a:prstGeom prst="rect">
            <a:avLst/>
          </a:prstGeom>
        </p:spPr>
        <p:txBody>
          <a:bodyPr vert="horz" wrap="square" lIns="0" tIns="12700" rIns="0" bIns="0" rtlCol="0">
            <a:spAutoFit/>
          </a:bodyPr>
          <a:lstStyle/>
          <a:p>
            <a:pPr marL="12700">
              <a:lnSpc>
                <a:spcPct val="100000"/>
              </a:lnSpc>
              <a:spcBef>
                <a:spcPts val="100"/>
              </a:spcBef>
            </a:pPr>
            <a:r>
              <a:rPr lang="es-AR" sz="1600" dirty="0"/>
              <a:t>Deep </a:t>
            </a:r>
            <a:r>
              <a:rPr lang="es-AR" sz="1600" dirty="0" err="1"/>
              <a:t>Learning</a:t>
            </a:r>
            <a:r>
              <a:rPr lang="es-AR" sz="1600" dirty="0"/>
              <a:t> en profundidad</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85800" y="1414672"/>
            <a:ext cx="4168410" cy="1162113"/>
          </a:xfrm>
          <a:prstGeom prst="rect">
            <a:avLst/>
          </a:prstGeom>
          <a:noFill/>
        </p:spPr>
        <p:txBody>
          <a:bodyPr wrap="square">
            <a:spAutoFit/>
          </a:bodyPr>
          <a:lstStyle/>
          <a:p>
            <a:pPr algn="just">
              <a:lnSpc>
                <a:spcPct val="150000"/>
              </a:lnSpc>
            </a:pPr>
            <a:r>
              <a:rPr lang="es-AR" sz="1600" u="sng" dirty="0"/>
              <a:t>¿Qué es el Deep </a:t>
            </a:r>
            <a:r>
              <a:rPr lang="es-AR" sz="1600" u="sng" dirty="0" err="1"/>
              <a:t>Learning</a:t>
            </a:r>
            <a:r>
              <a:rPr lang="es-AR" sz="1600" u="sng" dirty="0"/>
              <a:t>?</a:t>
            </a:r>
          </a:p>
          <a:p>
            <a:pPr algn="just">
              <a:lnSpc>
                <a:spcPct val="150000"/>
              </a:lnSpc>
            </a:pPr>
            <a:endParaRPr lang="es-AR" sz="1600" u="sng" dirty="0"/>
          </a:p>
          <a:p>
            <a:pPr algn="just">
              <a:lnSpc>
                <a:spcPct val="150000"/>
              </a:lnSpc>
            </a:pPr>
            <a:endParaRPr lang="es-AR" sz="1600" dirty="0"/>
          </a:p>
        </p:txBody>
      </p:sp>
      <p:sp>
        <p:nvSpPr>
          <p:cNvPr id="11" name="CuadroTexto 10">
            <a:extLst>
              <a:ext uri="{FF2B5EF4-FFF2-40B4-BE49-F238E27FC236}">
                <a16:creationId xmlns:a16="http://schemas.microsoft.com/office/drawing/2014/main" id="{22406A22-8758-4759-8079-8C5B2617254B}"/>
              </a:ext>
            </a:extLst>
          </p:cNvPr>
          <p:cNvSpPr txBox="1"/>
          <p:nvPr/>
        </p:nvSpPr>
        <p:spPr>
          <a:xfrm>
            <a:off x="680405" y="1873250"/>
            <a:ext cx="4953698" cy="1711366"/>
          </a:xfrm>
          <a:prstGeom prst="rect">
            <a:avLst/>
          </a:prstGeom>
          <a:noFill/>
        </p:spPr>
        <p:txBody>
          <a:bodyPr wrap="square">
            <a:spAutoFit/>
          </a:bodyPr>
          <a:lstStyle/>
          <a:p>
            <a:pPr algn="just">
              <a:lnSpc>
                <a:spcPct val="150000"/>
              </a:lnSpc>
            </a:pPr>
            <a:r>
              <a:rPr lang="es-AR" dirty="0">
                <a:ea typeface="Roboto"/>
                <a:cs typeface="Roboto"/>
              </a:rPr>
              <a:t>Algoritmo que imita la percepción humana, inspirada en nuestro cerebro y la conexión entre neuronas. El DL, es la técnica que más se acerca a la forma en la que aprendemos los seres humanos.</a:t>
            </a:r>
          </a:p>
        </p:txBody>
      </p:sp>
      <p:pic>
        <p:nvPicPr>
          <p:cNvPr id="6" name="8 Imagen" descr="Deep learning, la tecnología que cambiará al turismo - Entorno ...">
            <a:extLst>
              <a:ext uri="{FF2B5EF4-FFF2-40B4-BE49-F238E27FC236}">
                <a16:creationId xmlns:a16="http://schemas.microsoft.com/office/drawing/2014/main" id="{A6816432-A354-4180-A005-7EF7EF216B9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2406650"/>
            <a:ext cx="2590800" cy="1865860"/>
          </a:xfrm>
          <a:prstGeom prst="rect">
            <a:avLst/>
          </a:prstGeom>
          <a:noFill/>
          <a:ln>
            <a:solidFill>
              <a:schemeClr val="tx1"/>
            </a:solidFill>
          </a:ln>
        </p:spPr>
      </p:pic>
    </p:spTree>
    <p:extLst>
      <p:ext uri="{BB962C8B-B14F-4D97-AF65-F5344CB8AC3E}">
        <p14:creationId xmlns:p14="http://schemas.microsoft.com/office/powerpoint/2010/main" val="1300971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7738882" cy="1674754"/>
          </a:xfrm>
          <a:prstGeom prst="rect">
            <a:avLst/>
          </a:prstGeom>
          <a:noFill/>
        </p:spPr>
        <p:txBody>
          <a:bodyPr wrap="square">
            <a:spAutoFit/>
          </a:bodyPr>
          <a:lstStyle/>
          <a:p>
            <a:pPr algn="just">
              <a:lnSpc>
                <a:spcPct val="150000"/>
              </a:lnSpc>
            </a:pPr>
            <a:r>
              <a:rPr lang="es-AR" sz="1400" dirty="0"/>
              <a:t>Como podemos observar, la Inteligencia Artificial tiene una relación muy profunda con el mundo de la robótica tanto así, que ya se han desarrollado varios proyectos de “Robots Humanoides”, entendiéndose como tal a un sistema robotizado, desarrollado para simular la silueta y la forma de moverse de los humanos. Sin duda alguna, el robot humanoide más popular y conocido hoy en día es </a:t>
            </a:r>
            <a:r>
              <a:rPr lang="es-AR" sz="1400" dirty="0" err="1"/>
              <a:t>Sophia</a:t>
            </a:r>
            <a:r>
              <a:rPr lang="es-AR" sz="1400" dirty="0"/>
              <a:t>. </a:t>
            </a:r>
          </a:p>
          <a:p>
            <a:pPr algn="just">
              <a:lnSpc>
                <a:spcPct val="150000"/>
              </a:lnSpc>
            </a:pPr>
            <a:endParaRPr lang="es-AR" sz="1200" dirty="0"/>
          </a:p>
        </p:txBody>
      </p:sp>
      <p:pic>
        <p:nvPicPr>
          <p:cNvPr id="3" name="4 Imagen" descr="Cita entre Will Smith y la robot Sophia - YouTube">
            <a:extLst>
              <a:ext uri="{FF2B5EF4-FFF2-40B4-BE49-F238E27FC236}">
                <a16:creationId xmlns:a16="http://schemas.microsoft.com/office/drawing/2014/main" id="{231B4C40-24D0-4BF9-8C7D-944F6A7E918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406650"/>
            <a:ext cx="3645770" cy="2013969"/>
          </a:xfrm>
          <a:prstGeom prst="rect">
            <a:avLst/>
          </a:prstGeom>
          <a:noFill/>
          <a:ln>
            <a:solidFill>
              <a:schemeClr val="tx1"/>
            </a:solidFill>
          </a:ln>
        </p:spPr>
      </p:pic>
      <p:sp>
        <p:nvSpPr>
          <p:cNvPr id="10" name="CuadroTexto 9">
            <a:extLst>
              <a:ext uri="{FF2B5EF4-FFF2-40B4-BE49-F238E27FC236}">
                <a16:creationId xmlns:a16="http://schemas.microsoft.com/office/drawing/2014/main" id="{AC0D3C78-D337-4265-BA5C-260C228FC728}"/>
              </a:ext>
            </a:extLst>
          </p:cNvPr>
          <p:cNvSpPr txBox="1"/>
          <p:nvPr/>
        </p:nvSpPr>
        <p:spPr>
          <a:xfrm>
            <a:off x="4504200" y="2406650"/>
            <a:ext cx="3920482" cy="1997919"/>
          </a:xfrm>
          <a:prstGeom prst="rect">
            <a:avLst/>
          </a:prstGeom>
          <a:noFill/>
        </p:spPr>
        <p:txBody>
          <a:bodyPr wrap="square">
            <a:spAutoFit/>
          </a:bodyPr>
          <a:lstStyle/>
          <a:p>
            <a:pPr algn="just">
              <a:lnSpc>
                <a:spcPct val="150000"/>
              </a:lnSpc>
            </a:pPr>
            <a:r>
              <a:rPr lang="es-AR" sz="1400" dirty="0"/>
              <a:t>Un robot capaz de mantener diálogos y conversaciones complejas como así también, charlas casuales básicas. A su vez, </a:t>
            </a:r>
            <a:r>
              <a:rPr lang="es-AR" sz="1400" dirty="0" err="1"/>
              <a:t>Sophia</a:t>
            </a:r>
            <a:r>
              <a:rPr lang="es-AR" sz="1400" dirty="0"/>
              <a:t> puede reconocer, expresar y describir el entorno que la rodea y realizar gesticulaciones o expresiones faciales. </a:t>
            </a:r>
          </a:p>
        </p:txBody>
      </p:sp>
    </p:spTree>
    <p:extLst>
      <p:ext uri="{BB962C8B-B14F-4D97-AF65-F5344CB8AC3E}">
        <p14:creationId xmlns:p14="http://schemas.microsoft.com/office/powerpoint/2010/main" val="3408231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7738882" cy="1674754"/>
          </a:xfrm>
          <a:prstGeom prst="rect">
            <a:avLst/>
          </a:prstGeom>
          <a:noFill/>
        </p:spPr>
        <p:txBody>
          <a:bodyPr wrap="square">
            <a:spAutoFit/>
          </a:bodyPr>
          <a:lstStyle/>
          <a:p>
            <a:pPr algn="just">
              <a:lnSpc>
                <a:spcPct val="150000"/>
              </a:lnSpc>
            </a:pPr>
            <a:r>
              <a:rPr lang="es-AR" sz="1400" dirty="0"/>
              <a:t>Otro concepto, que también se encuentra muy en auge que me gustaría mencionar, es el de     RPA - </a:t>
            </a:r>
            <a:r>
              <a:rPr lang="es-AR" sz="1400" dirty="0" err="1"/>
              <a:t>Robotic</a:t>
            </a:r>
            <a:r>
              <a:rPr lang="es-AR" sz="1400" dirty="0"/>
              <a:t> </a:t>
            </a:r>
            <a:r>
              <a:rPr lang="es-AR" sz="1400" dirty="0" err="1"/>
              <a:t>Process</a:t>
            </a:r>
            <a:r>
              <a:rPr lang="es-AR" sz="1400" dirty="0"/>
              <a:t> </a:t>
            </a:r>
            <a:r>
              <a:rPr lang="es-AR" sz="1400" dirty="0" err="1"/>
              <a:t>Automation</a:t>
            </a:r>
            <a:r>
              <a:rPr lang="es-AR" sz="1400" dirty="0"/>
              <a:t> o también conocido como Automatización Robótica de Procesos. RPA, hace referencia a toda tecnología orientada al uso de software, con el objetivo de disminuir la intervención humana en tareas repetitivas o en tareas que varían muy poco en cada iteración.  </a:t>
            </a:r>
          </a:p>
          <a:p>
            <a:pPr algn="just">
              <a:lnSpc>
                <a:spcPct val="150000"/>
              </a:lnSpc>
            </a:pPr>
            <a:endParaRPr lang="es-AR" sz="1200" dirty="0"/>
          </a:p>
        </p:txBody>
      </p:sp>
      <p:pic>
        <p:nvPicPr>
          <p:cNvPr id="2" name="5 Imagen" descr="https://technocio.com/wp-content/uploads/2019/12/RPA2.jpg">
            <a:extLst>
              <a:ext uri="{FF2B5EF4-FFF2-40B4-BE49-F238E27FC236}">
                <a16:creationId xmlns:a16="http://schemas.microsoft.com/office/drawing/2014/main" id="{9E7F03C5-227E-4B5A-A97A-1D356758EB7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2" y="2287220"/>
            <a:ext cx="4351955" cy="2289559"/>
          </a:xfrm>
          <a:prstGeom prst="rect">
            <a:avLst/>
          </a:prstGeom>
          <a:noFill/>
          <a:ln>
            <a:solidFill>
              <a:schemeClr val="tx1"/>
            </a:solidFill>
          </a:ln>
        </p:spPr>
      </p:pic>
    </p:spTree>
    <p:extLst>
      <p:ext uri="{BB962C8B-B14F-4D97-AF65-F5344CB8AC3E}">
        <p14:creationId xmlns:p14="http://schemas.microsoft.com/office/powerpoint/2010/main" val="1565828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4614682" cy="3706079"/>
          </a:xfrm>
          <a:prstGeom prst="rect">
            <a:avLst/>
          </a:prstGeom>
          <a:noFill/>
        </p:spPr>
        <p:txBody>
          <a:bodyPr wrap="square">
            <a:spAutoFit/>
          </a:bodyPr>
          <a:lstStyle/>
          <a:p>
            <a:pPr algn="just">
              <a:lnSpc>
                <a:spcPct val="150000"/>
              </a:lnSpc>
            </a:pPr>
            <a:r>
              <a:rPr lang="es-AR" sz="1600" b="1" dirty="0"/>
              <a:t>Relación entre la IA y las distintas tecnologías vistas:</a:t>
            </a:r>
          </a:p>
          <a:p>
            <a:pPr algn="just">
              <a:lnSpc>
                <a:spcPct val="150000"/>
              </a:lnSpc>
            </a:pPr>
            <a:endParaRPr lang="es-AR" sz="1600" dirty="0"/>
          </a:p>
          <a:p>
            <a:pPr algn="just">
              <a:lnSpc>
                <a:spcPct val="150000"/>
              </a:lnSpc>
            </a:pPr>
            <a:r>
              <a:rPr lang="es-AR" sz="1600" dirty="0"/>
              <a:t>Tecnologías cubiertas:</a:t>
            </a:r>
          </a:p>
          <a:p>
            <a:pPr marL="285750" indent="-285750" algn="just">
              <a:lnSpc>
                <a:spcPct val="150000"/>
              </a:lnSpc>
              <a:buFont typeface="Arial" panose="020B0604020202020204" pitchFamily="34" charset="0"/>
              <a:buChar char="•"/>
            </a:pPr>
            <a:r>
              <a:rPr lang="es-AR" sz="1600" dirty="0"/>
              <a:t>Big Data.</a:t>
            </a:r>
          </a:p>
          <a:p>
            <a:pPr marL="285750" indent="-285750" algn="just">
              <a:lnSpc>
                <a:spcPct val="150000"/>
              </a:lnSpc>
              <a:buFont typeface="Arial" panose="020B0604020202020204" pitchFamily="34" charset="0"/>
              <a:buChar char="•"/>
            </a:pPr>
            <a:r>
              <a:rPr lang="es-AR" sz="1600" dirty="0"/>
              <a:t>Data </a:t>
            </a:r>
            <a:r>
              <a:rPr lang="es-AR" sz="1600" dirty="0" err="1"/>
              <a:t>Mining</a:t>
            </a:r>
            <a:r>
              <a:rPr lang="es-AR" sz="1600" dirty="0"/>
              <a:t>.</a:t>
            </a:r>
          </a:p>
          <a:p>
            <a:pPr marL="285750" indent="-285750" algn="just">
              <a:lnSpc>
                <a:spcPct val="150000"/>
              </a:lnSpc>
              <a:buFont typeface="Arial" panose="020B0604020202020204" pitchFamily="34" charset="0"/>
              <a:buChar char="•"/>
            </a:pPr>
            <a:r>
              <a:rPr lang="es-AR" sz="1600" dirty="0"/>
              <a:t>Machine </a:t>
            </a:r>
            <a:r>
              <a:rPr lang="es-AR" sz="1600" dirty="0" err="1"/>
              <a:t>Learning</a:t>
            </a:r>
            <a:r>
              <a:rPr lang="es-AR" sz="1600" dirty="0"/>
              <a:t>.</a:t>
            </a:r>
          </a:p>
          <a:p>
            <a:pPr marL="285750" indent="-285750" algn="just">
              <a:lnSpc>
                <a:spcPct val="150000"/>
              </a:lnSpc>
              <a:buFont typeface="Arial" panose="020B0604020202020204" pitchFamily="34" charset="0"/>
              <a:buChar char="•"/>
            </a:pPr>
            <a:r>
              <a:rPr lang="es-AR" sz="1600" dirty="0"/>
              <a:t>Cloud Computing.</a:t>
            </a:r>
          </a:p>
          <a:p>
            <a:pPr marL="285750" indent="-285750" algn="just">
              <a:lnSpc>
                <a:spcPct val="150000"/>
              </a:lnSpc>
              <a:buFont typeface="Arial" panose="020B0604020202020204" pitchFamily="34" charset="0"/>
              <a:buChar char="•"/>
            </a:pPr>
            <a:r>
              <a:rPr lang="es-AR" sz="1600" dirty="0"/>
              <a:t>Data </a:t>
            </a:r>
            <a:r>
              <a:rPr lang="es-AR" sz="1600" dirty="0" err="1"/>
              <a:t>Science</a:t>
            </a:r>
            <a:r>
              <a:rPr lang="es-AR" sz="1600" dirty="0"/>
              <a:t>.</a:t>
            </a:r>
          </a:p>
          <a:p>
            <a:pPr marL="285750" indent="-285750" algn="just">
              <a:lnSpc>
                <a:spcPct val="150000"/>
              </a:lnSpc>
              <a:buFont typeface="Arial" panose="020B0604020202020204" pitchFamily="34" charset="0"/>
              <a:buChar char="•"/>
            </a:pPr>
            <a:r>
              <a:rPr lang="es-AR" sz="1600" dirty="0"/>
              <a:t>Inteligencia Artificial.</a:t>
            </a:r>
          </a:p>
          <a:p>
            <a:pPr algn="just">
              <a:lnSpc>
                <a:spcPct val="150000"/>
              </a:lnSpc>
            </a:pPr>
            <a:endParaRPr lang="es-AR" sz="1400" dirty="0"/>
          </a:p>
        </p:txBody>
      </p:sp>
      <p:pic>
        <p:nvPicPr>
          <p:cNvPr id="3" name="8 Imagen" descr="La tecnología al servicio de las personas – Sumarse">
            <a:extLst>
              <a:ext uri="{FF2B5EF4-FFF2-40B4-BE49-F238E27FC236}">
                <a16:creationId xmlns:a16="http://schemas.microsoft.com/office/drawing/2014/main" id="{981A7D1B-EB20-4AE6-B3CC-DA55AF061E0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807" y="2025650"/>
            <a:ext cx="3416967" cy="1837138"/>
          </a:xfrm>
          <a:prstGeom prst="rect">
            <a:avLst/>
          </a:prstGeom>
          <a:noFill/>
          <a:ln>
            <a:solidFill>
              <a:schemeClr val="tx1"/>
            </a:solidFill>
          </a:ln>
        </p:spPr>
      </p:pic>
    </p:spTree>
    <p:extLst>
      <p:ext uri="{BB962C8B-B14F-4D97-AF65-F5344CB8AC3E}">
        <p14:creationId xmlns:p14="http://schemas.microsoft.com/office/powerpoint/2010/main" val="199815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7738882" cy="3936912"/>
          </a:xfrm>
          <a:prstGeom prst="rect">
            <a:avLst/>
          </a:prstGeom>
          <a:noFill/>
        </p:spPr>
        <p:txBody>
          <a:bodyPr wrap="square">
            <a:spAutoFit/>
          </a:bodyPr>
          <a:lstStyle/>
          <a:p>
            <a:pPr algn="just">
              <a:lnSpc>
                <a:spcPct val="150000"/>
              </a:lnSpc>
            </a:pPr>
            <a:r>
              <a:rPr lang="es-AR" sz="1600" b="1" dirty="0"/>
              <a:t>Riesgos asociados a la IA y sus Desafíos:</a:t>
            </a:r>
          </a:p>
          <a:p>
            <a:pPr algn="just">
              <a:lnSpc>
                <a:spcPct val="150000"/>
              </a:lnSpc>
            </a:pPr>
            <a:endParaRPr lang="es-AR" sz="1400" dirty="0"/>
          </a:p>
          <a:p>
            <a:pPr algn="just">
              <a:lnSpc>
                <a:spcPct val="150000"/>
              </a:lnSpc>
            </a:pPr>
            <a:r>
              <a:rPr lang="es-AR" sz="1400" dirty="0">
                <a:latin typeface="Roboto" panose="020B0604020202020204" charset="0"/>
                <a:ea typeface="Roboto" panose="020B0604020202020204" charset="0"/>
              </a:rPr>
              <a:t>La Inteligencia Artificial, cada vez abarca más ámbitos de nuestras vidas, pero un mal uso de ella puede conllevar peligros para la sociedad y para los ciudadanos. </a:t>
            </a:r>
          </a:p>
          <a:p>
            <a:pPr algn="just">
              <a:lnSpc>
                <a:spcPct val="150000"/>
              </a:lnSpc>
            </a:pPr>
            <a:endParaRPr lang="es-AR" sz="1400" dirty="0">
              <a:latin typeface="Roboto" panose="020B0604020202020204" charset="0"/>
              <a:ea typeface="Roboto" panose="020B0604020202020204" charset="0"/>
            </a:endParaRPr>
          </a:p>
          <a:p>
            <a:pPr algn="just">
              <a:lnSpc>
                <a:spcPct val="150000"/>
              </a:lnSpc>
            </a:pPr>
            <a:r>
              <a:rPr lang="es-AR" sz="1400" dirty="0">
                <a:latin typeface="Roboto" panose="020B0604020202020204" charset="0"/>
                <a:ea typeface="Roboto" panose="020B0604020202020204" charset="0"/>
              </a:rPr>
              <a:t>Podemos mencionar:</a:t>
            </a:r>
          </a:p>
          <a:p>
            <a:pPr marL="285750" indent="-285750" algn="just">
              <a:lnSpc>
                <a:spcPct val="150000"/>
              </a:lnSpc>
              <a:buClr>
                <a:schemeClr val="bg2"/>
              </a:buClr>
              <a:buFont typeface="Arial" panose="020B0604020202020204" pitchFamily="34" charset="0"/>
              <a:buChar char="•"/>
            </a:pPr>
            <a:r>
              <a:rPr lang="es-AR" sz="1400" dirty="0">
                <a:latin typeface="Roboto" panose="020B0604020202020204" charset="0"/>
                <a:ea typeface="Roboto" panose="020B0604020202020204" charset="0"/>
              </a:rPr>
              <a:t>Armas autónomas.</a:t>
            </a:r>
          </a:p>
          <a:p>
            <a:pPr marL="285750" indent="-285750" algn="just">
              <a:lnSpc>
                <a:spcPct val="150000"/>
              </a:lnSpc>
              <a:buClr>
                <a:schemeClr val="bg2"/>
              </a:buClr>
              <a:buFont typeface="Arial" panose="020B0604020202020204" pitchFamily="34" charset="0"/>
              <a:buChar char="•"/>
            </a:pPr>
            <a:r>
              <a:rPr lang="es-AR" sz="1400" dirty="0">
                <a:latin typeface="Roboto" panose="020B0604020202020204" charset="0"/>
                <a:ea typeface="Roboto" panose="020B0604020202020204" charset="0"/>
              </a:rPr>
              <a:t>Pérdida de empleo.</a:t>
            </a:r>
          </a:p>
          <a:p>
            <a:pPr marL="285750" indent="-285750" algn="just">
              <a:lnSpc>
                <a:spcPct val="150000"/>
              </a:lnSpc>
              <a:buClr>
                <a:schemeClr val="bg2"/>
              </a:buClr>
              <a:buFont typeface="Arial" panose="020B0604020202020204" pitchFamily="34" charset="0"/>
              <a:buChar char="•"/>
            </a:pPr>
            <a:r>
              <a:rPr lang="es-AR" sz="1400" dirty="0">
                <a:latin typeface="Roboto" panose="020B0604020202020204" charset="0"/>
                <a:ea typeface="Roboto" panose="020B0604020202020204" charset="0"/>
              </a:rPr>
              <a:t>Manipulación de la opinión pública o de la sociedad.</a:t>
            </a:r>
          </a:p>
          <a:p>
            <a:pPr marL="285750" indent="-285750" algn="just">
              <a:lnSpc>
                <a:spcPct val="150000"/>
              </a:lnSpc>
              <a:buClr>
                <a:schemeClr val="bg2"/>
              </a:buClr>
              <a:buFont typeface="Arial" panose="020B0604020202020204" pitchFamily="34" charset="0"/>
              <a:buChar char="•"/>
            </a:pPr>
            <a:r>
              <a:rPr lang="es-AR" sz="1400" dirty="0">
                <a:latin typeface="Roboto" panose="020B0604020202020204" charset="0"/>
                <a:ea typeface="Roboto" panose="020B0604020202020204" charset="0"/>
              </a:rPr>
              <a:t>Invasión de la privacidad de las personas.</a:t>
            </a:r>
          </a:p>
          <a:p>
            <a:pPr marL="285750" indent="-285750" algn="just">
              <a:lnSpc>
                <a:spcPct val="150000"/>
              </a:lnSpc>
              <a:buClr>
                <a:schemeClr val="bg2"/>
              </a:buClr>
              <a:buFont typeface="Arial" panose="020B0604020202020204" pitchFamily="34" charset="0"/>
              <a:buChar char="•"/>
            </a:pPr>
            <a:r>
              <a:rPr lang="es-AR" sz="1400" dirty="0">
                <a:latin typeface="Roboto" panose="020B0604020202020204" charset="0"/>
                <a:ea typeface="Roboto" panose="020B0604020202020204" charset="0"/>
              </a:rPr>
              <a:t>Discriminación.</a:t>
            </a:r>
            <a:endParaRPr lang="es-ES" sz="1400" dirty="0">
              <a:latin typeface="Roboto" panose="020B0604020202020204" charset="0"/>
              <a:ea typeface="Roboto" panose="020B0604020202020204" charset="0"/>
            </a:endParaRPr>
          </a:p>
          <a:p>
            <a:pPr algn="just">
              <a:lnSpc>
                <a:spcPct val="150000"/>
              </a:lnSpc>
            </a:pPr>
            <a:endParaRPr lang="es-AR" sz="1200" dirty="0"/>
          </a:p>
        </p:txBody>
      </p:sp>
      <p:pic>
        <p:nvPicPr>
          <p:cNvPr id="2" name="6 Imagen" descr="Cuáles son los peligros de la inteligencia artificial? | NeoStuff">
            <a:extLst>
              <a:ext uri="{FF2B5EF4-FFF2-40B4-BE49-F238E27FC236}">
                <a16:creationId xmlns:a16="http://schemas.microsoft.com/office/drawing/2014/main" id="{00B4FA5C-2E98-483B-A823-51E2EDFBF82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2385365"/>
            <a:ext cx="2785907" cy="1858908"/>
          </a:xfrm>
          <a:prstGeom prst="rect">
            <a:avLst/>
          </a:prstGeom>
          <a:noFill/>
          <a:ln>
            <a:solidFill>
              <a:schemeClr val="tx1"/>
            </a:solidFill>
          </a:ln>
        </p:spPr>
      </p:pic>
    </p:spTree>
    <p:extLst>
      <p:ext uri="{BB962C8B-B14F-4D97-AF65-F5344CB8AC3E}">
        <p14:creationId xmlns:p14="http://schemas.microsoft.com/office/powerpoint/2010/main" val="3681665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19318" y="873827"/>
            <a:ext cx="7738882" cy="2279727"/>
          </a:xfrm>
          <a:prstGeom prst="rect">
            <a:avLst/>
          </a:prstGeom>
          <a:noFill/>
        </p:spPr>
        <p:txBody>
          <a:bodyPr wrap="square">
            <a:spAutoFit/>
          </a:bodyPr>
          <a:lstStyle/>
          <a:p>
            <a:pPr algn="just">
              <a:lnSpc>
                <a:spcPct val="150000"/>
              </a:lnSpc>
            </a:pPr>
            <a:r>
              <a:rPr lang="es-AR" sz="1400" dirty="0">
                <a:latin typeface="Roboto" panose="020B0604020202020204" charset="0"/>
                <a:ea typeface="Roboto" panose="020B0604020202020204" charset="0"/>
              </a:rPr>
              <a:t>Entre los desafíos, más relevantes se encuentran:</a:t>
            </a:r>
          </a:p>
          <a:p>
            <a:pPr algn="just">
              <a:lnSpc>
                <a:spcPct val="150000"/>
              </a:lnSpc>
            </a:pPr>
            <a:endParaRPr lang="es-AR" sz="1400" dirty="0">
              <a:latin typeface="Roboto" panose="020B0604020202020204" charset="0"/>
              <a:ea typeface="Roboto" panose="020B0604020202020204" charset="0"/>
            </a:endParaRPr>
          </a:p>
          <a:p>
            <a:pPr marL="285750" indent="-285750" algn="just">
              <a:lnSpc>
                <a:spcPct val="150000"/>
              </a:lnSpc>
              <a:buFont typeface="Arial" panose="020B0604020202020204" pitchFamily="34" charset="0"/>
              <a:buChar char="•"/>
            </a:pPr>
            <a:r>
              <a:rPr lang="es-AR" sz="1400" dirty="0">
                <a:latin typeface="Roboto" panose="020B0604020202020204" charset="0"/>
                <a:ea typeface="Roboto" panose="020B0604020202020204" charset="0"/>
              </a:rPr>
              <a:t>Reenfocar las habilidades de los empleados.</a:t>
            </a:r>
          </a:p>
          <a:p>
            <a:pPr marL="285750" indent="-285750" algn="just">
              <a:lnSpc>
                <a:spcPct val="150000"/>
              </a:lnSpc>
              <a:buFont typeface="Arial" panose="020B0604020202020204" pitchFamily="34" charset="0"/>
              <a:buChar char="•"/>
            </a:pPr>
            <a:r>
              <a:rPr lang="es-AR" sz="1400" dirty="0">
                <a:latin typeface="Roboto" panose="020B0604020202020204" charset="0"/>
                <a:ea typeface="Roboto" panose="020B0604020202020204" charset="0"/>
              </a:rPr>
              <a:t>Cambio cultural y tecnológico.</a:t>
            </a:r>
          </a:p>
          <a:p>
            <a:pPr marL="285750" indent="-285750" algn="just">
              <a:lnSpc>
                <a:spcPct val="150000"/>
              </a:lnSpc>
              <a:buFont typeface="Arial" panose="020B0604020202020204" pitchFamily="34" charset="0"/>
              <a:buChar char="•"/>
            </a:pPr>
            <a:r>
              <a:rPr lang="es-AR" sz="1400" dirty="0">
                <a:latin typeface="Roboto" panose="020B0604020202020204" charset="0"/>
                <a:ea typeface="Roboto" panose="020B0604020202020204" charset="0"/>
              </a:rPr>
              <a:t>Desarrollo de sentimientos vinculados con la compasión y la empatía.</a:t>
            </a:r>
          </a:p>
          <a:p>
            <a:pPr marL="285750" indent="-285750" algn="just">
              <a:lnSpc>
                <a:spcPct val="150000"/>
              </a:lnSpc>
              <a:buFont typeface="Arial" panose="020B0604020202020204" pitchFamily="34" charset="0"/>
              <a:buChar char="•"/>
            </a:pPr>
            <a:r>
              <a:rPr lang="es-AR" sz="1400" dirty="0">
                <a:latin typeface="Roboto" panose="020B0604020202020204" charset="0"/>
                <a:ea typeface="Roboto" panose="020B0604020202020204" charset="0"/>
              </a:rPr>
              <a:t>Creación de leyes y regulaciones jurídicas.</a:t>
            </a:r>
          </a:p>
          <a:p>
            <a:pPr algn="just">
              <a:lnSpc>
                <a:spcPct val="150000"/>
              </a:lnSpc>
            </a:pPr>
            <a:endParaRPr lang="es-AR" sz="1200" dirty="0"/>
          </a:p>
        </p:txBody>
      </p:sp>
      <p:pic>
        <p:nvPicPr>
          <p:cNvPr id="3" name="5 Imagen" descr="Los desafíos de seguridad que la inteligencia artificial trae para ...">
            <a:extLst>
              <a:ext uri="{FF2B5EF4-FFF2-40B4-BE49-F238E27FC236}">
                <a16:creationId xmlns:a16="http://schemas.microsoft.com/office/drawing/2014/main" id="{03626894-81E3-4CB5-A335-01470358A60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635250"/>
            <a:ext cx="2507513" cy="1656030"/>
          </a:xfrm>
          <a:prstGeom prst="rect">
            <a:avLst/>
          </a:prstGeom>
          <a:noFill/>
          <a:ln>
            <a:solidFill>
              <a:schemeClr val="tx1"/>
            </a:solidFill>
          </a:ln>
        </p:spPr>
      </p:pic>
    </p:spTree>
    <p:extLst>
      <p:ext uri="{BB962C8B-B14F-4D97-AF65-F5344CB8AC3E}">
        <p14:creationId xmlns:p14="http://schemas.microsoft.com/office/powerpoint/2010/main" val="269135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02559" y="826820"/>
            <a:ext cx="7738882" cy="1310230"/>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Ejemplos de aplicación y Casos de Éxito</a:t>
            </a:r>
          </a:p>
          <a:p>
            <a:pPr algn="just">
              <a:lnSpc>
                <a:spcPct val="150000"/>
              </a:lnSpc>
            </a:pPr>
            <a:r>
              <a:rPr lang="es-AR" sz="1400" dirty="0">
                <a:ea typeface="Roboto" panose="020B0604020202020204" charset="0"/>
              </a:rPr>
              <a:t>En la siguiente imagen, podremos visualizar las principales aplicaciones prácticas de la Inteligencia Artificial en la actualidad: </a:t>
            </a:r>
          </a:p>
          <a:p>
            <a:pPr algn="just">
              <a:lnSpc>
                <a:spcPct val="150000"/>
              </a:lnSpc>
            </a:pPr>
            <a:endParaRPr lang="es-AR" sz="1200" dirty="0"/>
          </a:p>
        </p:txBody>
      </p:sp>
      <p:pic>
        <p:nvPicPr>
          <p:cNvPr id="2" name="4 Imagen">
            <a:extLst>
              <a:ext uri="{FF2B5EF4-FFF2-40B4-BE49-F238E27FC236}">
                <a16:creationId xmlns:a16="http://schemas.microsoft.com/office/drawing/2014/main" id="{D724875C-7CB3-4321-A956-C1F7E6B0BD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49450"/>
            <a:ext cx="3822702" cy="2906577"/>
          </a:xfrm>
          <a:prstGeom prst="rect">
            <a:avLst/>
          </a:prstGeom>
          <a:noFill/>
          <a:ln>
            <a:solidFill>
              <a:schemeClr val="tx1"/>
            </a:solidFill>
          </a:ln>
        </p:spPr>
      </p:pic>
      <p:sp>
        <p:nvSpPr>
          <p:cNvPr id="6" name="1 Rectángulo">
            <a:extLst>
              <a:ext uri="{FF2B5EF4-FFF2-40B4-BE49-F238E27FC236}">
                <a16:creationId xmlns:a16="http://schemas.microsoft.com/office/drawing/2014/main" id="{DB854D40-30A3-44E8-BDA1-6047D9284539}"/>
              </a:ext>
            </a:extLst>
          </p:cNvPr>
          <p:cNvSpPr/>
          <p:nvPr/>
        </p:nvSpPr>
        <p:spPr>
          <a:xfrm>
            <a:off x="3901805" y="4829854"/>
            <a:ext cx="1552348" cy="238527"/>
          </a:xfrm>
          <a:prstGeom prst="rect">
            <a:avLst/>
          </a:prstGeom>
        </p:spPr>
        <p:txBody>
          <a:bodyPr wrap="none" lIns="68580" tIns="34290" rIns="68580" bIns="34290">
            <a:spAutoFit/>
          </a:bodyPr>
          <a:lstStyle/>
          <a:p>
            <a:r>
              <a:rPr lang="es-AR" sz="1100" dirty="0"/>
              <a:t>         Fuente: IBERDROLA</a:t>
            </a:r>
          </a:p>
        </p:txBody>
      </p:sp>
    </p:spTree>
    <p:extLst>
      <p:ext uri="{BB962C8B-B14F-4D97-AF65-F5344CB8AC3E}">
        <p14:creationId xmlns:p14="http://schemas.microsoft.com/office/powerpoint/2010/main" val="1817563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702559" y="924452"/>
            <a:ext cx="7738882" cy="1356397"/>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Ejemplos de aplicación y Casos de Éxito</a:t>
            </a:r>
          </a:p>
          <a:p>
            <a:pPr algn="just">
              <a:lnSpc>
                <a:spcPct val="150000"/>
              </a:lnSpc>
            </a:pPr>
            <a:r>
              <a:rPr lang="es-AR" sz="1600" dirty="0">
                <a:ea typeface="Roboto" panose="020B0604020202020204" charset="0"/>
              </a:rPr>
              <a:t>Entre los Casos de Éxito más populares se encuentran</a:t>
            </a:r>
            <a:r>
              <a:rPr lang="es-AR" sz="1400" dirty="0">
                <a:ea typeface="Roboto" panose="020B0604020202020204" charset="0"/>
              </a:rPr>
              <a:t>: </a:t>
            </a:r>
          </a:p>
          <a:p>
            <a:pPr algn="just">
              <a:lnSpc>
                <a:spcPct val="150000"/>
              </a:lnSpc>
            </a:pPr>
            <a:r>
              <a:rPr lang="es-AR" sz="1400" dirty="0">
                <a:ea typeface="Roboto" panose="020B0604020202020204" charset="0"/>
              </a:rPr>
              <a:t> </a:t>
            </a:r>
          </a:p>
          <a:p>
            <a:pPr algn="just">
              <a:lnSpc>
                <a:spcPct val="150000"/>
              </a:lnSpc>
            </a:pPr>
            <a:endParaRPr lang="es-AR" sz="1200" dirty="0"/>
          </a:p>
        </p:txBody>
      </p:sp>
      <p:pic>
        <p:nvPicPr>
          <p:cNvPr id="3" name="6 Imagen" descr="Amazon.com: Compras en Línea de Electrónicos, Ropa, Computadoras ...">
            <a:extLst>
              <a:ext uri="{FF2B5EF4-FFF2-40B4-BE49-F238E27FC236}">
                <a16:creationId xmlns:a16="http://schemas.microsoft.com/office/drawing/2014/main" id="{4C3CCF2C-ED43-4A99-8A4E-D62B568ACD6B}"/>
              </a:ext>
            </a:extLst>
          </p:cNvPr>
          <p:cNvPicPr/>
          <p:nvPr/>
        </p:nvPicPr>
        <p:blipFill rotWithShape="1">
          <a:blip r:embed="rId3" cstate="print">
            <a:extLst>
              <a:ext uri="{28A0092B-C50C-407E-A947-70E740481C1C}">
                <a14:useLocalDpi xmlns:a14="http://schemas.microsoft.com/office/drawing/2010/main" val="0"/>
              </a:ext>
            </a:extLst>
          </a:blip>
          <a:srcRect l="4621" t="30500" r="4481" b="31000"/>
          <a:stretch/>
        </p:blipFill>
        <p:spPr bwMode="auto">
          <a:xfrm>
            <a:off x="3705726" y="1773809"/>
            <a:ext cx="1732548" cy="844868"/>
          </a:xfrm>
          <a:prstGeom prst="rect">
            <a:avLst/>
          </a:prstGeom>
          <a:noFill/>
          <a:ln>
            <a:noFill/>
          </a:ln>
          <a:extLst>
            <a:ext uri="{53640926-AAD7-44D8-BBD7-CCE9431645EC}">
              <a14:shadowObscured xmlns:a14="http://schemas.microsoft.com/office/drawing/2010/main"/>
            </a:ext>
          </a:extLst>
        </p:spPr>
      </p:pic>
      <p:sp>
        <p:nvSpPr>
          <p:cNvPr id="11" name="CuadroTexto 10">
            <a:extLst>
              <a:ext uri="{FF2B5EF4-FFF2-40B4-BE49-F238E27FC236}">
                <a16:creationId xmlns:a16="http://schemas.microsoft.com/office/drawing/2014/main" id="{D20F199A-3DF4-4ACE-93EF-0139A8D00BDD}"/>
              </a:ext>
            </a:extLst>
          </p:cNvPr>
          <p:cNvSpPr txBox="1"/>
          <p:nvPr/>
        </p:nvSpPr>
        <p:spPr>
          <a:xfrm>
            <a:off x="762000" y="2565737"/>
            <a:ext cx="7772400" cy="1531445"/>
          </a:xfrm>
          <a:prstGeom prst="rect">
            <a:avLst/>
          </a:prstGeom>
          <a:noFill/>
        </p:spPr>
        <p:txBody>
          <a:bodyPr wrap="square">
            <a:spAutoFit/>
          </a:bodyPr>
          <a:lstStyle/>
          <a:p>
            <a:pPr algn="just">
              <a:lnSpc>
                <a:spcPct val="150000"/>
              </a:lnSpc>
            </a:pPr>
            <a:r>
              <a:rPr lang="es-AR" sz="1600" dirty="0"/>
              <a:t>El asistente virtual desarrollado por Amazon “Alexa”, es una claro caso de éxito de aplicación de la Inteligencia Artificial en el mundo de los negocios. Nosotros como usuarios, podemos pedirle a Alexa, que nos indique como está el clima, que nos compre un producto por Amazon o que ponga música, etc.</a:t>
            </a:r>
          </a:p>
        </p:txBody>
      </p:sp>
    </p:spTree>
    <p:extLst>
      <p:ext uri="{BB962C8B-B14F-4D97-AF65-F5344CB8AC3E}">
        <p14:creationId xmlns:p14="http://schemas.microsoft.com/office/powerpoint/2010/main" val="639743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93488" y="895944"/>
            <a:ext cx="7738882" cy="663900"/>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Ejemplos de aplicación y Casos de Éxito</a:t>
            </a:r>
          </a:p>
          <a:p>
            <a:pPr algn="just">
              <a:lnSpc>
                <a:spcPct val="150000"/>
              </a:lnSpc>
            </a:pPr>
            <a:endParaRPr lang="es-AR" sz="1200" dirty="0"/>
          </a:p>
        </p:txBody>
      </p:sp>
      <p:sp>
        <p:nvSpPr>
          <p:cNvPr id="11" name="CuadroTexto 10">
            <a:extLst>
              <a:ext uri="{FF2B5EF4-FFF2-40B4-BE49-F238E27FC236}">
                <a16:creationId xmlns:a16="http://schemas.microsoft.com/office/drawing/2014/main" id="{D20F199A-3DF4-4ACE-93EF-0139A8D00BDD}"/>
              </a:ext>
            </a:extLst>
          </p:cNvPr>
          <p:cNvSpPr txBox="1"/>
          <p:nvPr/>
        </p:nvSpPr>
        <p:spPr>
          <a:xfrm>
            <a:off x="791779" y="3060043"/>
            <a:ext cx="7772400" cy="1162113"/>
          </a:xfrm>
          <a:prstGeom prst="rect">
            <a:avLst/>
          </a:prstGeom>
          <a:noFill/>
        </p:spPr>
        <p:txBody>
          <a:bodyPr wrap="square">
            <a:spAutoFit/>
          </a:bodyPr>
          <a:lstStyle/>
          <a:p>
            <a:pPr algn="just">
              <a:lnSpc>
                <a:spcPct val="150000"/>
              </a:lnSpc>
            </a:pPr>
            <a:r>
              <a:rPr lang="es-AR" sz="1600" dirty="0"/>
              <a:t>Tesla, utiliza algoritmos de Machine </a:t>
            </a:r>
            <a:r>
              <a:rPr lang="es-AR" sz="1600" dirty="0" err="1"/>
              <a:t>Learning</a:t>
            </a:r>
            <a:r>
              <a:rPr lang="es-AR" sz="1600" dirty="0"/>
              <a:t> y de Inteligencia Artificial en sus vehículos autónomos, por ejemplo para ajustar la temperatura interna del coche, inclinar el respaldo de los asientos para ayudar al conductor o pasajeros, etc.</a:t>
            </a:r>
          </a:p>
        </p:txBody>
      </p:sp>
      <p:pic>
        <p:nvPicPr>
          <p:cNvPr id="2" name="4 Imagen" descr="Tesla Logo Vector Download | Tesla logo, Tesla, Logos">
            <a:extLst>
              <a:ext uri="{FF2B5EF4-FFF2-40B4-BE49-F238E27FC236}">
                <a16:creationId xmlns:a16="http://schemas.microsoft.com/office/drawing/2014/main" id="{1ABCB439-F5B9-4F18-8EAC-4E5208C61E6A}"/>
              </a:ext>
            </a:extLst>
          </p:cNvPr>
          <p:cNvPicPr/>
          <p:nvPr/>
        </p:nvPicPr>
        <p:blipFill rotWithShape="1">
          <a:blip r:embed="rId3">
            <a:extLst>
              <a:ext uri="{28A0092B-C50C-407E-A947-70E740481C1C}">
                <a14:useLocalDpi xmlns:a14="http://schemas.microsoft.com/office/drawing/2010/main" val="0"/>
              </a:ext>
            </a:extLst>
          </a:blip>
          <a:srcRect b="4905"/>
          <a:stretch/>
        </p:blipFill>
        <p:spPr bwMode="auto">
          <a:xfrm>
            <a:off x="3681951" y="1492250"/>
            <a:ext cx="1780097" cy="150065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1970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93488" y="959857"/>
            <a:ext cx="7738882" cy="663900"/>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Ejemplos de aplicación y Casos de Éxito</a:t>
            </a:r>
          </a:p>
          <a:p>
            <a:pPr algn="just">
              <a:lnSpc>
                <a:spcPct val="150000"/>
              </a:lnSpc>
            </a:pPr>
            <a:endParaRPr lang="es-AR" sz="1200" dirty="0"/>
          </a:p>
        </p:txBody>
      </p:sp>
      <p:sp>
        <p:nvSpPr>
          <p:cNvPr id="11" name="CuadroTexto 10">
            <a:extLst>
              <a:ext uri="{FF2B5EF4-FFF2-40B4-BE49-F238E27FC236}">
                <a16:creationId xmlns:a16="http://schemas.microsoft.com/office/drawing/2014/main" id="{D20F199A-3DF4-4ACE-93EF-0139A8D00BDD}"/>
              </a:ext>
            </a:extLst>
          </p:cNvPr>
          <p:cNvSpPr txBox="1"/>
          <p:nvPr/>
        </p:nvSpPr>
        <p:spPr>
          <a:xfrm>
            <a:off x="693488" y="2717211"/>
            <a:ext cx="7772400" cy="1162113"/>
          </a:xfrm>
          <a:prstGeom prst="rect">
            <a:avLst/>
          </a:prstGeom>
          <a:noFill/>
        </p:spPr>
        <p:txBody>
          <a:bodyPr wrap="square">
            <a:spAutoFit/>
          </a:bodyPr>
          <a:lstStyle/>
          <a:p>
            <a:pPr algn="just">
              <a:lnSpc>
                <a:spcPct val="150000"/>
              </a:lnSpc>
            </a:pPr>
            <a:r>
              <a:rPr lang="es-AR" sz="1600" dirty="0" err="1"/>
              <a:t>Maytronics</a:t>
            </a:r>
            <a:r>
              <a:rPr lang="es-AR" sz="1600" dirty="0"/>
              <a:t>, es una empresa orientada principalmente a la creación de robots de limpieza. El Dolphin </a:t>
            </a:r>
            <a:r>
              <a:rPr lang="es-AR" sz="1600" dirty="0" err="1"/>
              <a:t>iO</a:t>
            </a:r>
            <a:r>
              <a:rPr lang="es-AR" sz="1600" dirty="0"/>
              <a:t>™ en el año 2018, ganó el premio </a:t>
            </a:r>
            <a:r>
              <a:rPr lang="es-AR" sz="1600" dirty="0" err="1"/>
              <a:t>Piscine</a:t>
            </a:r>
            <a:r>
              <a:rPr lang="es-AR" sz="1600" dirty="0"/>
              <a:t> Global </a:t>
            </a:r>
            <a:r>
              <a:rPr lang="es-AR" sz="1600" dirty="0" err="1"/>
              <a:t>Innovations</a:t>
            </a:r>
            <a:r>
              <a:rPr lang="es-AR" sz="1600" dirty="0"/>
              <a:t> </a:t>
            </a:r>
            <a:r>
              <a:rPr lang="es-AR" sz="1600" dirty="0" err="1"/>
              <a:t>Trophy</a:t>
            </a:r>
            <a:r>
              <a:rPr lang="es-AR" sz="1600" dirty="0"/>
              <a:t> para las Smart Pool. </a:t>
            </a:r>
          </a:p>
        </p:txBody>
      </p:sp>
      <p:pic>
        <p:nvPicPr>
          <p:cNvPr id="3" name="5 Imagen" descr="Maytronics elige a Dragones como agencia regional | DossierNet">
            <a:extLst>
              <a:ext uri="{FF2B5EF4-FFF2-40B4-BE49-F238E27FC236}">
                <a16:creationId xmlns:a16="http://schemas.microsoft.com/office/drawing/2014/main" id="{74DC46EC-33CD-49F2-805D-8EDD2FEEB346}"/>
              </a:ext>
            </a:extLst>
          </p:cNvPr>
          <p:cNvPicPr/>
          <p:nvPr/>
        </p:nvPicPr>
        <p:blipFill rotWithShape="1">
          <a:blip r:embed="rId3">
            <a:extLst>
              <a:ext uri="{28A0092B-C50C-407E-A947-70E740481C1C}">
                <a14:useLocalDpi xmlns:a14="http://schemas.microsoft.com/office/drawing/2010/main" val="0"/>
              </a:ext>
            </a:extLst>
          </a:blip>
          <a:srcRect l="48706" t="34765" r="2471" b="39470"/>
          <a:stretch/>
        </p:blipFill>
        <p:spPr bwMode="auto">
          <a:xfrm>
            <a:off x="3346071" y="1597790"/>
            <a:ext cx="2663816" cy="10299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013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93488" y="959857"/>
            <a:ext cx="7738882" cy="380682"/>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El futuro de la Inteligencia Artificial: GPT - 3</a:t>
            </a:r>
            <a:endParaRPr lang="es-AR" sz="1200" dirty="0"/>
          </a:p>
        </p:txBody>
      </p:sp>
      <p:sp>
        <p:nvSpPr>
          <p:cNvPr id="11" name="CuadroTexto 10">
            <a:extLst>
              <a:ext uri="{FF2B5EF4-FFF2-40B4-BE49-F238E27FC236}">
                <a16:creationId xmlns:a16="http://schemas.microsoft.com/office/drawing/2014/main" id="{D20F199A-3DF4-4ACE-93EF-0139A8D00BDD}"/>
              </a:ext>
            </a:extLst>
          </p:cNvPr>
          <p:cNvSpPr txBox="1"/>
          <p:nvPr/>
        </p:nvSpPr>
        <p:spPr>
          <a:xfrm>
            <a:off x="667863" y="1365276"/>
            <a:ext cx="5277500" cy="1674754"/>
          </a:xfrm>
          <a:prstGeom prst="rect">
            <a:avLst/>
          </a:prstGeom>
          <a:noFill/>
        </p:spPr>
        <p:txBody>
          <a:bodyPr wrap="square">
            <a:spAutoFit/>
          </a:bodyPr>
          <a:lstStyle/>
          <a:p>
            <a:pPr algn="just">
              <a:lnSpc>
                <a:spcPct val="150000"/>
              </a:lnSpc>
            </a:pPr>
            <a:r>
              <a:rPr lang="es-AR" sz="1400" dirty="0" err="1"/>
              <a:t>OpenAI</a:t>
            </a:r>
            <a:r>
              <a:rPr lang="es-AR" sz="1400" dirty="0"/>
              <a:t>, es una compañía de investigación de Inteligencia Artificial (IA) sin fines de lucro, que tiene como objetivo promover y desarrollar inteligencia artificial, de tal manera que beneficie a la humanidad en su conjunto. Esta organización, fue fundada entre otros por Elon Musk y su principal producto es el GPT - 3.</a:t>
            </a:r>
          </a:p>
        </p:txBody>
      </p:sp>
      <p:pic>
        <p:nvPicPr>
          <p:cNvPr id="2" name="7 Imagen" descr="https://i.blogs.es/baa470/portada/1366_2000.jpg">
            <a:extLst>
              <a:ext uri="{FF2B5EF4-FFF2-40B4-BE49-F238E27FC236}">
                <a16:creationId xmlns:a16="http://schemas.microsoft.com/office/drawing/2014/main" id="{3EB36419-4A11-42CD-A861-E25E7C72488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873250"/>
            <a:ext cx="2616766" cy="1636672"/>
          </a:xfrm>
          <a:prstGeom prst="rect">
            <a:avLst/>
          </a:prstGeom>
          <a:noFill/>
          <a:ln>
            <a:solidFill>
              <a:schemeClr val="tx1"/>
            </a:solidFill>
          </a:ln>
        </p:spPr>
      </p:pic>
      <p:sp>
        <p:nvSpPr>
          <p:cNvPr id="12" name="CuadroTexto 11">
            <a:extLst>
              <a:ext uri="{FF2B5EF4-FFF2-40B4-BE49-F238E27FC236}">
                <a16:creationId xmlns:a16="http://schemas.microsoft.com/office/drawing/2014/main" id="{75F4AFE0-1F71-46D1-A525-693A03917D15}"/>
              </a:ext>
            </a:extLst>
          </p:cNvPr>
          <p:cNvSpPr txBox="1"/>
          <p:nvPr/>
        </p:nvSpPr>
        <p:spPr>
          <a:xfrm>
            <a:off x="693487" y="3040030"/>
            <a:ext cx="5251875" cy="1345048"/>
          </a:xfrm>
          <a:prstGeom prst="rect">
            <a:avLst/>
          </a:prstGeom>
          <a:noFill/>
        </p:spPr>
        <p:txBody>
          <a:bodyPr wrap="square">
            <a:spAutoFit/>
          </a:bodyPr>
          <a:lstStyle/>
          <a:p>
            <a:pPr algn="just">
              <a:lnSpc>
                <a:spcPct val="150000"/>
              </a:lnSpc>
            </a:pPr>
            <a:r>
              <a:rPr lang="es-AR" sz="1400" dirty="0"/>
              <a:t>Muchos creen que la Inteligencia Artificial GPT - 3, es el avance más importante en la tecnología de los últimos años. Pero  ¿Qué es GPT - 3?, es el modelo de Lenguaje Natural más poderoso en el mundo creado hasta el día de hoy. </a:t>
            </a:r>
          </a:p>
        </p:txBody>
      </p:sp>
    </p:spTree>
    <p:extLst>
      <p:ext uri="{BB962C8B-B14F-4D97-AF65-F5344CB8AC3E}">
        <p14:creationId xmlns:p14="http://schemas.microsoft.com/office/powerpoint/2010/main" val="170620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09600" y="806450"/>
            <a:ext cx="7848600" cy="2542363"/>
          </a:xfrm>
          <a:prstGeom prst="rect">
            <a:avLst/>
          </a:prstGeom>
          <a:noFill/>
        </p:spPr>
        <p:txBody>
          <a:bodyPr wrap="square">
            <a:spAutoFit/>
          </a:bodyPr>
          <a:lstStyle/>
          <a:p>
            <a:pPr algn="just">
              <a:lnSpc>
                <a:spcPct val="150000"/>
              </a:lnSpc>
            </a:pPr>
            <a:r>
              <a:rPr lang="es-AR" u="sng" dirty="0"/>
              <a:t>¿Cómo funciona el Deep </a:t>
            </a:r>
            <a:r>
              <a:rPr lang="es-AR" u="sng" dirty="0" err="1"/>
              <a:t>Learning</a:t>
            </a:r>
            <a:r>
              <a:rPr lang="es-AR" u="sng" dirty="0"/>
              <a:t>?</a:t>
            </a:r>
          </a:p>
          <a:p>
            <a:pPr algn="just">
              <a:lnSpc>
                <a:spcPct val="150000"/>
              </a:lnSpc>
            </a:pPr>
            <a:r>
              <a:rPr lang="es-AR" dirty="0"/>
              <a:t>Imaginemos el caso hipotético que queremos determinar si en una foto hay o no un perro. El esquema básico de nuestra red neural, se encuentra definido en la siguiente imagen, tal como podemos observar. </a:t>
            </a:r>
          </a:p>
          <a:p>
            <a:pPr algn="just">
              <a:lnSpc>
                <a:spcPct val="150000"/>
              </a:lnSpc>
            </a:pPr>
            <a:endParaRPr lang="es-AR" u="sng" dirty="0"/>
          </a:p>
          <a:p>
            <a:pPr algn="just">
              <a:lnSpc>
                <a:spcPct val="150000"/>
              </a:lnSpc>
            </a:pPr>
            <a:endParaRPr lang="es-AR" dirty="0"/>
          </a:p>
        </p:txBody>
      </p:sp>
      <p:pic>
        <p:nvPicPr>
          <p:cNvPr id="3" name="3 Imagen">
            <a:extLst>
              <a:ext uri="{FF2B5EF4-FFF2-40B4-BE49-F238E27FC236}">
                <a16:creationId xmlns:a16="http://schemas.microsoft.com/office/drawing/2014/main" id="{BACAA265-2554-4195-B65D-316EA127159B}"/>
              </a:ext>
            </a:extLst>
          </p:cNvPr>
          <p:cNvPicPr/>
          <p:nvPr/>
        </p:nvPicPr>
        <p:blipFill rotWithShape="1">
          <a:blip r:embed="rId3" cstate="print">
            <a:extLst>
              <a:ext uri="{28A0092B-C50C-407E-A947-70E740481C1C}">
                <a14:useLocalDpi xmlns:a14="http://schemas.microsoft.com/office/drawing/2010/main" val="0"/>
              </a:ext>
            </a:extLst>
          </a:blip>
          <a:srcRect r="7667"/>
          <a:stretch/>
        </p:blipFill>
        <p:spPr bwMode="auto">
          <a:xfrm>
            <a:off x="2667000" y="2635250"/>
            <a:ext cx="4359910" cy="1946191"/>
          </a:xfrm>
          <a:prstGeom prst="rect">
            <a:avLst/>
          </a:prstGeom>
          <a:noFill/>
          <a:ln>
            <a:solidFill>
              <a:schemeClr val="tx1"/>
            </a:solidFill>
          </a:ln>
        </p:spPr>
      </p:pic>
    </p:spTree>
    <p:extLst>
      <p:ext uri="{BB962C8B-B14F-4D97-AF65-F5344CB8AC3E}">
        <p14:creationId xmlns:p14="http://schemas.microsoft.com/office/powerpoint/2010/main" val="1136663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57747" y="811461"/>
            <a:ext cx="7738882" cy="380682"/>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El futuro de la Inteligencia Artificial: GPT - 3</a:t>
            </a:r>
            <a:endParaRPr lang="es-AR" sz="1200" dirty="0"/>
          </a:p>
        </p:txBody>
      </p:sp>
      <p:sp>
        <p:nvSpPr>
          <p:cNvPr id="11" name="CuadroTexto 10">
            <a:extLst>
              <a:ext uri="{FF2B5EF4-FFF2-40B4-BE49-F238E27FC236}">
                <a16:creationId xmlns:a16="http://schemas.microsoft.com/office/drawing/2014/main" id="{D20F199A-3DF4-4ACE-93EF-0139A8D00BDD}"/>
              </a:ext>
            </a:extLst>
          </p:cNvPr>
          <p:cNvSpPr txBox="1"/>
          <p:nvPr/>
        </p:nvSpPr>
        <p:spPr>
          <a:xfrm>
            <a:off x="657747" y="1192143"/>
            <a:ext cx="7738882" cy="3008772"/>
          </a:xfrm>
          <a:prstGeom prst="rect">
            <a:avLst/>
          </a:prstGeom>
          <a:noFill/>
        </p:spPr>
        <p:txBody>
          <a:bodyPr wrap="square">
            <a:spAutoFit/>
          </a:bodyPr>
          <a:lstStyle/>
          <a:p>
            <a:pPr algn="just">
              <a:lnSpc>
                <a:spcPct val="150000"/>
              </a:lnSpc>
            </a:pPr>
            <a:r>
              <a:rPr lang="es-AR" sz="1600" dirty="0"/>
              <a:t>Usa aproximadamente unos 175.000 millones de parámetros, un aspecto importante para mencionar, es que para entrenar el modelo se utilizó toda la información de Wikipedia, 19 mil millones de páginas web, 67 mil millones de libros públicos y otros 410 mil millones de textos de la web. </a:t>
            </a:r>
          </a:p>
          <a:p>
            <a:pPr algn="just">
              <a:lnSpc>
                <a:spcPct val="150000"/>
              </a:lnSpc>
            </a:pPr>
            <a:endParaRPr lang="es-AR" sz="1600" dirty="0"/>
          </a:p>
          <a:p>
            <a:pPr algn="just">
              <a:lnSpc>
                <a:spcPct val="150000"/>
              </a:lnSpc>
            </a:pPr>
            <a:r>
              <a:rPr lang="es-AR" sz="1600" dirty="0"/>
              <a:t>Con toda esa información suministrada, el GPT - 3 logra un rendimiento sólido en tareas de traducción, también puede responder preguntas de cierta complejidad, así como realizar varias tareas que requieren razonamiento sobre la marcha o adaptación de dominio. </a:t>
            </a:r>
          </a:p>
        </p:txBody>
      </p:sp>
    </p:spTree>
    <p:extLst>
      <p:ext uri="{BB962C8B-B14F-4D97-AF65-F5344CB8AC3E}">
        <p14:creationId xmlns:p14="http://schemas.microsoft.com/office/powerpoint/2010/main" val="870811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57747" y="811461"/>
            <a:ext cx="7738882" cy="380682"/>
          </a:xfrm>
          <a:prstGeom prst="rect">
            <a:avLst/>
          </a:prstGeom>
          <a:noFill/>
        </p:spPr>
        <p:txBody>
          <a:bodyPr wrap="square">
            <a:spAutoFit/>
          </a:bodyPr>
          <a:lstStyle/>
          <a:p>
            <a:pPr algn="just">
              <a:lnSpc>
                <a:spcPct val="150000"/>
              </a:lnSpc>
            </a:pPr>
            <a:r>
              <a:rPr lang="es-AR" sz="1400" b="1" dirty="0">
                <a:latin typeface="Roboto" panose="020B0604020202020204" charset="0"/>
                <a:ea typeface="Roboto" panose="020B0604020202020204" charset="0"/>
              </a:rPr>
              <a:t>El futuro de la Inteligencia Artificial: GPT - 3</a:t>
            </a:r>
            <a:endParaRPr lang="es-AR" sz="1200" dirty="0"/>
          </a:p>
        </p:txBody>
      </p:sp>
      <p:sp>
        <p:nvSpPr>
          <p:cNvPr id="11" name="CuadroTexto 10">
            <a:extLst>
              <a:ext uri="{FF2B5EF4-FFF2-40B4-BE49-F238E27FC236}">
                <a16:creationId xmlns:a16="http://schemas.microsoft.com/office/drawing/2014/main" id="{D20F199A-3DF4-4ACE-93EF-0139A8D00BDD}"/>
              </a:ext>
            </a:extLst>
          </p:cNvPr>
          <p:cNvSpPr txBox="1"/>
          <p:nvPr/>
        </p:nvSpPr>
        <p:spPr>
          <a:xfrm>
            <a:off x="657748" y="1192143"/>
            <a:ext cx="7738882" cy="3747436"/>
          </a:xfrm>
          <a:prstGeom prst="rect">
            <a:avLst/>
          </a:prstGeom>
          <a:noFill/>
        </p:spPr>
        <p:txBody>
          <a:bodyPr wrap="square">
            <a:spAutoFit/>
          </a:bodyPr>
          <a:lstStyle/>
          <a:p>
            <a:pPr algn="just">
              <a:lnSpc>
                <a:spcPct val="150000"/>
              </a:lnSpc>
            </a:pPr>
            <a:r>
              <a:rPr lang="es-AR" sz="1600" dirty="0"/>
              <a:t>En consecuencia, con el desarrollo de este modelo tan avanzado, surgen muchas preguntas que hasta el día de hoy no tienen una respuesta definida o exacta. Podríamos preguntarnos:</a:t>
            </a:r>
          </a:p>
          <a:p>
            <a:pPr marL="171450" indent="-171450" algn="just">
              <a:lnSpc>
                <a:spcPct val="150000"/>
              </a:lnSpc>
              <a:buFont typeface="Arial" panose="020B0604020202020204" pitchFamily="34" charset="0"/>
              <a:buChar char="•"/>
            </a:pPr>
            <a:r>
              <a:rPr lang="es-AR" sz="1600" dirty="0"/>
              <a:t>¿Puede esta Inteligencia Artificial generar contenido de la misma calidad que un humano?</a:t>
            </a:r>
          </a:p>
          <a:p>
            <a:pPr marL="171450" indent="-171450" algn="just">
              <a:lnSpc>
                <a:spcPct val="150000"/>
              </a:lnSpc>
              <a:buFont typeface="Arial" panose="020B0604020202020204" pitchFamily="34" charset="0"/>
              <a:buChar char="•"/>
            </a:pPr>
            <a:r>
              <a:rPr lang="es-AR" sz="1600" dirty="0"/>
              <a:t>¿Cómo afectará nuestros trabajos en el futuro?</a:t>
            </a:r>
          </a:p>
          <a:p>
            <a:pPr marL="171450" indent="-171450" algn="just">
              <a:lnSpc>
                <a:spcPct val="150000"/>
              </a:lnSpc>
              <a:buFont typeface="Arial" panose="020B0604020202020204" pitchFamily="34" charset="0"/>
              <a:buChar char="•"/>
            </a:pPr>
            <a:r>
              <a:rPr lang="es-AR" sz="1600" dirty="0"/>
              <a:t>¿Puede ser peligrosa, qué riesgos representa?</a:t>
            </a:r>
          </a:p>
          <a:p>
            <a:pPr marL="171450" indent="-171450" algn="just">
              <a:lnSpc>
                <a:spcPct val="150000"/>
              </a:lnSpc>
              <a:buFont typeface="Arial" panose="020B0604020202020204" pitchFamily="34" charset="0"/>
              <a:buChar char="•"/>
            </a:pPr>
            <a:r>
              <a:rPr lang="es-AR" sz="1600" dirty="0"/>
              <a:t>¿Es realmente confiable lo que aprendió o existen sesgos en la información?</a:t>
            </a:r>
          </a:p>
          <a:p>
            <a:pPr marL="171450" indent="-171450" algn="just">
              <a:lnSpc>
                <a:spcPct val="150000"/>
              </a:lnSpc>
              <a:buFont typeface="Arial" panose="020B0604020202020204" pitchFamily="34" charset="0"/>
              <a:buChar char="•"/>
            </a:pPr>
            <a:r>
              <a:rPr lang="es-AR" sz="1600" dirty="0"/>
              <a:t>¿Podría ser creativa?</a:t>
            </a:r>
          </a:p>
          <a:p>
            <a:pPr marL="171450" indent="-171450" algn="just">
              <a:lnSpc>
                <a:spcPct val="150000"/>
              </a:lnSpc>
              <a:buFont typeface="Arial" panose="020B0604020202020204" pitchFamily="34" charset="0"/>
              <a:buChar char="•"/>
            </a:pPr>
            <a:r>
              <a:rPr lang="es-AR" sz="1600" dirty="0"/>
              <a:t>¿Cómo funciona realmente?</a:t>
            </a:r>
          </a:p>
        </p:txBody>
      </p:sp>
      <p:pic>
        <p:nvPicPr>
          <p:cNvPr id="2" name="3 Imagen">
            <a:extLst>
              <a:ext uri="{FF2B5EF4-FFF2-40B4-BE49-F238E27FC236}">
                <a16:creationId xmlns:a16="http://schemas.microsoft.com/office/drawing/2014/main" id="{55474FCF-CD97-4852-8D12-3072F45F124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787650"/>
            <a:ext cx="2224429" cy="914399"/>
          </a:xfrm>
          <a:prstGeom prst="rect">
            <a:avLst/>
          </a:prstGeom>
          <a:noFill/>
          <a:ln>
            <a:solidFill>
              <a:schemeClr val="tx1"/>
            </a:solidFill>
          </a:ln>
        </p:spPr>
      </p:pic>
    </p:spTree>
    <p:extLst>
      <p:ext uri="{BB962C8B-B14F-4D97-AF65-F5344CB8AC3E}">
        <p14:creationId xmlns:p14="http://schemas.microsoft.com/office/powerpoint/2010/main" val="3499090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58850"/>
            <a:ext cx="7697212" cy="259045"/>
          </a:xfrm>
          <a:prstGeom prst="rect">
            <a:avLst/>
          </a:prstGeom>
        </p:spPr>
        <p:txBody>
          <a:bodyPr vert="horz" wrap="square" lIns="0" tIns="12700" rIns="0" bIns="0" rtlCol="0">
            <a:spAutoFit/>
          </a:bodyPr>
          <a:lstStyle/>
          <a:p>
            <a:pPr marL="12700">
              <a:lnSpc>
                <a:spcPct val="100000"/>
              </a:lnSpc>
              <a:spcBef>
                <a:spcPts val="100"/>
              </a:spcBef>
            </a:pPr>
            <a:r>
              <a:rPr lang="es-AR" sz="1600" dirty="0"/>
              <a:t>Arquitectura Cliente - Servidor</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704681" y="3473450"/>
            <a:ext cx="7714745" cy="1531445"/>
          </a:xfrm>
          <a:prstGeom prst="rect">
            <a:avLst/>
          </a:prstGeom>
          <a:noFill/>
        </p:spPr>
        <p:txBody>
          <a:bodyPr wrap="square">
            <a:spAutoFit/>
          </a:bodyPr>
          <a:lstStyle/>
          <a:p>
            <a:pPr algn="just">
              <a:lnSpc>
                <a:spcPct val="150000"/>
              </a:lnSpc>
            </a:pPr>
            <a:r>
              <a:rPr lang="es-AR" sz="1600" dirty="0"/>
              <a:t>Puntos clave de la arquitectura:</a:t>
            </a:r>
          </a:p>
          <a:p>
            <a:pPr marL="285750" indent="-285750" algn="just">
              <a:lnSpc>
                <a:spcPct val="150000"/>
              </a:lnSpc>
              <a:buFont typeface="Arial" panose="020B0604020202020204" pitchFamily="34" charset="0"/>
              <a:buChar char="•"/>
            </a:pPr>
            <a:r>
              <a:rPr lang="es-AR" sz="1600" dirty="0"/>
              <a:t>Cliente.</a:t>
            </a:r>
          </a:p>
          <a:p>
            <a:pPr marL="285750" indent="-285750" algn="just">
              <a:lnSpc>
                <a:spcPct val="150000"/>
              </a:lnSpc>
              <a:buFont typeface="Arial" panose="020B0604020202020204" pitchFamily="34" charset="0"/>
              <a:buChar char="•"/>
            </a:pPr>
            <a:r>
              <a:rPr lang="es-AR" sz="1600" dirty="0"/>
              <a:t>Servidor.</a:t>
            </a:r>
          </a:p>
          <a:p>
            <a:pPr algn="just">
              <a:lnSpc>
                <a:spcPct val="150000"/>
              </a:lnSpc>
            </a:pPr>
            <a:endParaRPr lang="es-AR" sz="1600" dirty="0"/>
          </a:p>
        </p:txBody>
      </p:sp>
      <p:pic>
        <p:nvPicPr>
          <p:cNvPr id="5" name="6 Imagen" descr="https://upload.wikimedia.org/wikipedia/commons/1/1c/Cliente-Servidor.png">
            <a:extLst>
              <a:ext uri="{FF2B5EF4-FFF2-40B4-BE49-F238E27FC236}">
                <a16:creationId xmlns:a16="http://schemas.microsoft.com/office/drawing/2014/main" id="{03CB1285-219D-4FA0-95B2-505C389FF1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33116" y="1470641"/>
            <a:ext cx="3948547" cy="1916433"/>
          </a:xfrm>
          <a:prstGeom prst="rect">
            <a:avLst/>
          </a:prstGeom>
          <a:noFill/>
          <a:ln>
            <a:solidFill>
              <a:schemeClr val="bg1"/>
            </a:solid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58850"/>
            <a:ext cx="7697212" cy="259045"/>
          </a:xfrm>
          <a:prstGeom prst="rect">
            <a:avLst/>
          </a:prstGeom>
        </p:spPr>
        <p:txBody>
          <a:bodyPr vert="horz" wrap="square" lIns="0" tIns="12700" rIns="0" bIns="0" rtlCol="0">
            <a:spAutoFit/>
          </a:bodyPr>
          <a:lstStyle/>
          <a:p>
            <a:pPr marL="12700">
              <a:lnSpc>
                <a:spcPct val="100000"/>
              </a:lnSpc>
              <a:spcBef>
                <a:spcPts val="100"/>
              </a:spcBef>
            </a:pPr>
            <a:r>
              <a:rPr lang="es" sz="1600" dirty="0"/>
              <a:t>¿Qué es el Cloud Computing?</a:t>
            </a:r>
            <a:endParaRPr lang="es-AR" sz="1600" dirty="0"/>
          </a:p>
        </p:txBody>
      </p:sp>
      <p:sp>
        <p:nvSpPr>
          <p:cNvPr id="9" name="CuadroTexto 8">
            <a:extLst>
              <a:ext uri="{FF2B5EF4-FFF2-40B4-BE49-F238E27FC236}">
                <a16:creationId xmlns:a16="http://schemas.microsoft.com/office/drawing/2014/main" id="{7F646359-F5B9-44DE-9744-33B2B3C80AD7}"/>
              </a:ext>
            </a:extLst>
          </p:cNvPr>
          <p:cNvSpPr txBox="1"/>
          <p:nvPr/>
        </p:nvSpPr>
        <p:spPr>
          <a:xfrm>
            <a:off x="625110" y="1302470"/>
            <a:ext cx="4139750" cy="2270109"/>
          </a:xfrm>
          <a:prstGeom prst="rect">
            <a:avLst/>
          </a:prstGeom>
          <a:noFill/>
        </p:spPr>
        <p:txBody>
          <a:bodyPr wrap="square">
            <a:spAutoFit/>
          </a:bodyPr>
          <a:lstStyle/>
          <a:p>
            <a:pPr algn="just">
              <a:lnSpc>
                <a:spcPct val="150000"/>
              </a:lnSpc>
            </a:pPr>
            <a:r>
              <a:rPr lang="es-AR" sz="1600" dirty="0"/>
              <a:t>“El Cloud Computing o Cómputo en la nube, es una nueva tecnología que nos permite acceder mediante un sistema remoto, al software, al procesamiento de datos y al almacenamiento de archivos.”</a:t>
            </a:r>
          </a:p>
          <a:p>
            <a:pPr algn="just">
              <a:lnSpc>
                <a:spcPct val="150000"/>
              </a:lnSpc>
            </a:pPr>
            <a:endParaRPr lang="es-AR" sz="1600" dirty="0"/>
          </a:p>
        </p:txBody>
      </p:sp>
      <p:pic>
        <p:nvPicPr>
          <p:cNvPr id="3" name="7 Imagen">
            <a:extLst>
              <a:ext uri="{FF2B5EF4-FFF2-40B4-BE49-F238E27FC236}">
                <a16:creationId xmlns:a16="http://schemas.microsoft.com/office/drawing/2014/main" id="{9C793E9B-22C6-4FEB-BF95-89DABBA30867}"/>
              </a:ext>
            </a:extLst>
          </p:cNvPr>
          <p:cNvPicPr/>
          <p:nvPr/>
        </p:nvPicPr>
        <p:blipFill>
          <a:blip r:embed="rId3"/>
          <a:stretch>
            <a:fillRect/>
          </a:stretch>
        </p:blipFill>
        <p:spPr>
          <a:xfrm>
            <a:off x="4953000" y="1416050"/>
            <a:ext cx="3379192" cy="1892846"/>
          </a:xfrm>
          <a:prstGeom prst="rect">
            <a:avLst/>
          </a:prstGeom>
          <a:ln>
            <a:solidFill>
              <a:schemeClr val="tx1"/>
            </a:solidFill>
          </a:ln>
        </p:spPr>
      </p:pic>
      <p:sp>
        <p:nvSpPr>
          <p:cNvPr id="11" name="CuadroTexto 10">
            <a:extLst>
              <a:ext uri="{FF2B5EF4-FFF2-40B4-BE49-F238E27FC236}">
                <a16:creationId xmlns:a16="http://schemas.microsoft.com/office/drawing/2014/main" id="{A034EEBC-55A1-4552-8BB5-6C295494B23C}"/>
              </a:ext>
            </a:extLst>
          </p:cNvPr>
          <p:cNvSpPr txBox="1"/>
          <p:nvPr/>
        </p:nvSpPr>
        <p:spPr>
          <a:xfrm>
            <a:off x="625110" y="3331767"/>
            <a:ext cx="4572000" cy="1531445"/>
          </a:xfrm>
          <a:prstGeom prst="rect">
            <a:avLst/>
          </a:prstGeom>
          <a:noFill/>
        </p:spPr>
        <p:txBody>
          <a:bodyPr wrap="square">
            <a:spAutoFit/>
          </a:bodyPr>
          <a:lstStyle/>
          <a:p>
            <a:pPr algn="just">
              <a:lnSpc>
                <a:spcPct val="150000"/>
              </a:lnSpc>
            </a:pPr>
            <a:r>
              <a:rPr lang="es-AR" sz="1600" u="sng" dirty="0"/>
              <a:t>Tipos de Nubes disponibles</a:t>
            </a:r>
            <a:r>
              <a:rPr lang="es-AR" sz="1600" dirty="0"/>
              <a:t>:</a:t>
            </a:r>
          </a:p>
          <a:p>
            <a:pPr marL="285750" indent="-285750" algn="just">
              <a:lnSpc>
                <a:spcPct val="150000"/>
              </a:lnSpc>
              <a:buFont typeface="Arial" panose="020B0604020202020204" pitchFamily="34" charset="0"/>
              <a:buChar char="•"/>
            </a:pPr>
            <a:r>
              <a:rPr lang="es-AR" sz="1600" dirty="0"/>
              <a:t>Nube pública.</a:t>
            </a:r>
          </a:p>
          <a:p>
            <a:pPr marL="285750" indent="-285750" algn="just">
              <a:lnSpc>
                <a:spcPct val="150000"/>
              </a:lnSpc>
              <a:buFont typeface="Arial" panose="020B0604020202020204" pitchFamily="34" charset="0"/>
              <a:buChar char="•"/>
            </a:pPr>
            <a:r>
              <a:rPr lang="es-AR" sz="1600" dirty="0"/>
              <a:t>Nube privada. </a:t>
            </a:r>
          </a:p>
          <a:p>
            <a:pPr marL="285750" indent="-285750" algn="just">
              <a:lnSpc>
                <a:spcPct val="150000"/>
              </a:lnSpc>
              <a:buFont typeface="Arial" panose="020B0604020202020204" pitchFamily="34" charset="0"/>
              <a:buChar char="•"/>
            </a:pPr>
            <a:r>
              <a:rPr lang="es-AR" sz="1600" dirty="0"/>
              <a:t>Nube híbrida.</a:t>
            </a:r>
          </a:p>
        </p:txBody>
      </p:sp>
    </p:spTree>
    <p:extLst>
      <p:ext uri="{BB962C8B-B14F-4D97-AF65-F5344CB8AC3E}">
        <p14:creationId xmlns:p14="http://schemas.microsoft.com/office/powerpoint/2010/main" val="2621672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958850"/>
            <a:ext cx="7697212" cy="336502"/>
          </a:xfrm>
          <a:prstGeom prst="rect">
            <a:avLst/>
          </a:prstGeom>
        </p:spPr>
        <p:txBody>
          <a:bodyPr vert="horz" wrap="square" lIns="0" tIns="12700" rIns="0" bIns="0" rtlCol="0">
            <a:spAutoFit/>
          </a:bodyPr>
          <a:lstStyle/>
          <a:p>
            <a:pPr algn="just">
              <a:lnSpc>
                <a:spcPct val="150000"/>
              </a:lnSpc>
            </a:pPr>
            <a:r>
              <a:rPr lang="es-AR" sz="1600" dirty="0"/>
              <a:t>Cloud Computing y Big Data</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25110" y="1302470"/>
            <a:ext cx="7834102" cy="1531445"/>
          </a:xfrm>
          <a:prstGeom prst="rect">
            <a:avLst/>
          </a:prstGeom>
          <a:noFill/>
        </p:spPr>
        <p:txBody>
          <a:bodyPr wrap="square">
            <a:spAutoFit/>
          </a:bodyPr>
          <a:lstStyle/>
          <a:p>
            <a:pPr algn="just">
              <a:lnSpc>
                <a:spcPct val="150000"/>
              </a:lnSpc>
            </a:pPr>
            <a:r>
              <a:rPr lang="es-AR" sz="1600" dirty="0"/>
              <a:t>“A diferencia de esquemas de servidores tradicionales, el Cloud Computing permite el tratamiento de los grandes volúmenes de información del Big Data gracias a una de sus características clave: la escalabilidad.”</a:t>
            </a:r>
          </a:p>
          <a:p>
            <a:pPr algn="just">
              <a:lnSpc>
                <a:spcPct val="150000"/>
              </a:lnSpc>
            </a:pPr>
            <a:endParaRPr lang="es-AR" sz="1600" dirty="0"/>
          </a:p>
        </p:txBody>
      </p:sp>
      <p:sp>
        <p:nvSpPr>
          <p:cNvPr id="10" name="CuadroTexto 9">
            <a:extLst>
              <a:ext uri="{FF2B5EF4-FFF2-40B4-BE49-F238E27FC236}">
                <a16:creationId xmlns:a16="http://schemas.microsoft.com/office/drawing/2014/main" id="{8DB30627-C457-4835-84A8-7490C74F401C}"/>
              </a:ext>
            </a:extLst>
          </p:cNvPr>
          <p:cNvSpPr txBox="1"/>
          <p:nvPr/>
        </p:nvSpPr>
        <p:spPr>
          <a:xfrm>
            <a:off x="652420" y="2799468"/>
            <a:ext cx="7694270" cy="1808444"/>
          </a:xfrm>
          <a:prstGeom prst="rect">
            <a:avLst/>
          </a:prstGeom>
          <a:noFill/>
        </p:spPr>
        <p:txBody>
          <a:bodyPr wrap="square">
            <a:spAutoFit/>
          </a:bodyPr>
          <a:lstStyle/>
          <a:p>
            <a:r>
              <a:rPr lang="es-AR" sz="1600" b="1" dirty="0">
                <a:latin typeface="Arial"/>
                <a:ea typeface="+mj-ea"/>
                <a:cs typeface="Arial"/>
              </a:rPr>
              <a:t>Ventajas que aporta el Cloud Computing al Big Data</a:t>
            </a:r>
            <a:r>
              <a:rPr lang="es-AR" dirty="0"/>
              <a:t>:</a:t>
            </a:r>
          </a:p>
          <a:p>
            <a:pPr marL="285750" indent="-285750" algn="just">
              <a:lnSpc>
                <a:spcPct val="150000"/>
              </a:lnSpc>
              <a:buFont typeface="Arial" panose="020B0604020202020204" pitchFamily="34" charset="0"/>
              <a:buChar char="•"/>
            </a:pPr>
            <a:r>
              <a:rPr lang="es-AR" sz="1600" dirty="0"/>
              <a:t>Abaratamiento de costes.</a:t>
            </a:r>
          </a:p>
          <a:p>
            <a:pPr marL="285750" indent="-285750" algn="just">
              <a:lnSpc>
                <a:spcPct val="150000"/>
              </a:lnSpc>
              <a:buFont typeface="Arial" panose="020B0604020202020204" pitchFamily="34" charset="0"/>
              <a:buChar char="•"/>
            </a:pPr>
            <a:r>
              <a:rPr lang="es-AR" sz="1600" dirty="0"/>
              <a:t>Inmediatez.</a:t>
            </a:r>
          </a:p>
          <a:p>
            <a:pPr marL="285750" indent="-285750" algn="just">
              <a:lnSpc>
                <a:spcPct val="150000"/>
              </a:lnSpc>
              <a:buFont typeface="Arial" panose="020B0604020202020204" pitchFamily="34" charset="0"/>
              <a:buChar char="•"/>
            </a:pPr>
            <a:r>
              <a:rPr lang="es-AR" sz="1600" dirty="0"/>
              <a:t>Capacidad de proceso.</a:t>
            </a:r>
          </a:p>
          <a:p>
            <a:pPr marL="285750" indent="-285750" algn="just">
              <a:lnSpc>
                <a:spcPct val="150000"/>
              </a:lnSpc>
              <a:buFont typeface="Arial" panose="020B0604020202020204" pitchFamily="34" charset="0"/>
              <a:buChar char="•"/>
            </a:pPr>
            <a:r>
              <a:rPr lang="es-AR" sz="1600" dirty="0"/>
              <a:t>Concurrencia.</a:t>
            </a:r>
          </a:p>
        </p:txBody>
      </p:sp>
    </p:spTree>
    <p:extLst>
      <p:ext uri="{BB962C8B-B14F-4D97-AF65-F5344CB8AC3E}">
        <p14:creationId xmlns:p14="http://schemas.microsoft.com/office/powerpoint/2010/main" val="162682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790599"/>
            <a:ext cx="7697212" cy="336502"/>
          </a:xfrm>
          <a:prstGeom prst="rect">
            <a:avLst/>
          </a:prstGeom>
        </p:spPr>
        <p:txBody>
          <a:bodyPr vert="horz" wrap="square" lIns="0" tIns="12700" rIns="0" bIns="0" rtlCol="0">
            <a:spAutoFit/>
          </a:bodyPr>
          <a:lstStyle/>
          <a:p>
            <a:pPr algn="just">
              <a:lnSpc>
                <a:spcPct val="150000"/>
              </a:lnSpc>
            </a:pPr>
            <a:r>
              <a:rPr lang="es-AR" sz="1600" dirty="0"/>
              <a:t>Proveedores de Servicios en la Nube</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93555" y="2485933"/>
            <a:ext cx="7834102" cy="2639441"/>
          </a:xfrm>
          <a:prstGeom prst="rect">
            <a:avLst/>
          </a:prstGeom>
          <a:noFill/>
        </p:spPr>
        <p:txBody>
          <a:bodyPr wrap="square">
            <a:spAutoFit/>
          </a:bodyPr>
          <a:lstStyle/>
          <a:p>
            <a:pPr marL="0" lvl="0" indent="0" algn="just">
              <a:lnSpc>
                <a:spcPct val="150000"/>
              </a:lnSpc>
              <a:buNone/>
            </a:pPr>
            <a:r>
              <a:rPr lang="es-AR" sz="1600" dirty="0"/>
              <a:t>“Quizás Amazon Web </a:t>
            </a:r>
            <a:r>
              <a:rPr lang="es-AR" sz="1600" dirty="0" err="1"/>
              <a:t>Services</a:t>
            </a:r>
            <a:r>
              <a:rPr lang="es-AR" sz="1600" dirty="0"/>
              <a:t>, es una de las plataformas  de servicios en la nube más conocidas, proporciona una variedad de servicios de infraestructura, tales como almacenamiento, redes, bases de datos, servicios de aplicaciones, potencia de cómputo, mensajería, inteligencia artificial, servicios móviles, seguridad, identidad y conformidad, entre otros. ¿Cuál es su principal ventaja?, sin dudas la experiencia en el mercado y el servicio de atención al cliente que ofrece”.</a:t>
            </a:r>
          </a:p>
          <a:p>
            <a:pPr algn="just">
              <a:lnSpc>
                <a:spcPct val="150000"/>
              </a:lnSpc>
            </a:pPr>
            <a:endParaRPr lang="es-AR" sz="1600" dirty="0"/>
          </a:p>
        </p:txBody>
      </p:sp>
      <p:pic>
        <p:nvPicPr>
          <p:cNvPr id="3" name="5 Imagen" descr="Amazon Web Services - Wikipedia, la enciclopedia libre">
            <a:extLst>
              <a:ext uri="{FF2B5EF4-FFF2-40B4-BE49-F238E27FC236}">
                <a16:creationId xmlns:a16="http://schemas.microsoft.com/office/drawing/2014/main" id="{0F15BBCE-E1AB-4C2D-BA81-D708EEB9D77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1416050"/>
            <a:ext cx="1812203" cy="1028584"/>
          </a:xfrm>
          <a:prstGeom prst="rect">
            <a:avLst/>
          </a:prstGeom>
          <a:noFill/>
          <a:ln>
            <a:noFill/>
          </a:ln>
        </p:spPr>
      </p:pic>
    </p:spTree>
    <p:extLst>
      <p:ext uri="{BB962C8B-B14F-4D97-AF65-F5344CB8AC3E}">
        <p14:creationId xmlns:p14="http://schemas.microsoft.com/office/powerpoint/2010/main" val="90603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790599"/>
            <a:ext cx="7697212" cy="336502"/>
          </a:xfrm>
          <a:prstGeom prst="rect">
            <a:avLst/>
          </a:prstGeom>
        </p:spPr>
        <p:txBody>
          <a:bodyPr vert="horz" wrap="square" lIns="0" tIns="12700" rIns="0" bIns="0" rtlCol="0">
            <a:spAutoFit/>
          </a:bodyPr>
          <a:lstStyle/>
          <a:p>
            <a:pPr algn="just">
              <a:lnSpc>
                <a:spcPct val="150000"/>
              </a:lnSpc>
            </a:pPr>
            <a:r>
              <a:rPr lang="es-AR" sz="1600" dirty="0"/>
              <a:t>Proveedores de Servicios en la Nube</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93555" y="2635196"/>
            <a:ext cx="7834102" cy="1900777"/>
          </a:xfrm>
          <a:prstGeom prst="rect">
            <a:avLst/>
          </a:prstGeom>
          <a:noFill/>
        </p:spPr>
        <p:txBody>
          <a:bodyPr wrap="square">
            <a:spAutoFit/>
          </a:bodyPr>
          <a:lstStyle/>
          <a:p>
            <a:pPr marL="0" lvl="0" indent="0" algn="just">
              <a:lnSpc>
                <a:spcPct val="150000"/>
              </a:lnSpc>
              <a:buNone/>
            </a:pPr>
            <a:r>
              <a:rPr lang="es-AR" sz="1600" dirty="0"/>
              <a:t>“Microsoft Azure, proporciona una gama de servicios en la nube, incluidos servicios vinculados con la computación, analítica, almacenamiento y redes. Los usuarios pueden elegir entre estos servicios para desarrollar y escalar nuevas aplicaciones, o ejecutar aplicaciones existentes. ¿Cuál es su principal ventaja?, la rapidez”. </a:t>
            </a:r>
          </a:p>
          <a:p>
            <a:pPr algn="just">
              <a:lnSpc>
                <a:spcPct val="150000"/>
              </a:lnSpc>
            </a:pPr>
            <a:endParaRPr lang="es-AR" sz="1600" dirty="0"/>
          </a:p>
        </p:txBody>
      </p:sp>
      <p:pic>
        <p:nvPicPr>
          <p:cNvPr id="5" name="4 Imagen" descr="Inmarsat se asocia con Microsoft Azure IoT — Latam Satelital">
            <a:extLst>
              <a:ext uri="{FF2B5EF4-FFF2-40B4-BE49-F238E27FC236}">
                <a16:creationId xmlns:a16="http://schemas.microsoft.com/office/drawing/2014/main" id="{74910C31-4380-4DD0-B192-573F3E1ECE7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1035" y="1279371"/>
            <a:ext cx="2139141" cy="1406322"/>
          </a:xfrm>
          <a:prstGeom prst="rect">
            <a:avLst/>
          </a:prstGeom>
          <a:noFill/>
          <a:ln>
            <a:noFill/>
          </a:ln>
        </p:spPr>
      </p:pic>
    </p:spTree>
    <p:extLst>
      <p:ext uri="{BB962C8B-B14F-4D97-AF65-F5344CB8AC3E}">
        <p14:creationId xmlns:p14="http://schemas.microsoft.com/office/powerpoint/2010/main" val="2838554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790599"/>
            <a:ext cx="7697212" cy="336502"/>
          </a:xfrm>
          <a:prstGeom prst="rect">
            <a:avLst/>
          </a:prstGeom>
        </p:spPr>
        <p:txBody>
          <a:bodyPr vert="horz" wrap="square" lIns="0" tIns="12700" rIns="0" bIns="0" rtlCol="0">
            <a:spAutoFit/>
          </a:bodyPr>
          <a:lstStyle/>
          <a:p>
            <a:pPr algn="just">
              <a:lnSpc>
                <a:spcPct val="150000"/>
              </a:lnSpc>
            </a:pPr>
            <a:r>
              <a:rPr lang="es-AR" sz="1600" dirty="0"/>
              <a:t>Proveedores de Servicios en la Nube</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93555" y="2791707"/>
            <a:ext cx="7834102" cy="1900777"/>
          </a:xfrm>
          <a:prstGeom prst="rect">
            <a:avLst/>
          </a:prstGeom>
          <a:noFill/>
        </p:spPr>
        <p:txBody>
          <a:bodyPr wrap="square">
            <a:spAutoFit/>
          </a:bodyPr>
          <a:lstStyle/>
          <a:p>
            <a:pPr marL="0" lvl="0" indent="0" algn="just">
              <a:lnSpc>
                <a:spcPct val="150000"/>
              </a:lnSpc>
              <a:buNone/>
            </a:pPr>
            <a:r>
              <a:rPr lang="es-AR" sz="1600" dirty="0"/>
              <a:t>“</a:t>
            </a:r>
            <a:r>
              <a:rPr lang="es-AR" sz="1600" dirty="0" err="1"/>
              <a:t>Gooogle</a:t>
            </a:r>
            <a:r>
              <a:rPr lang="es-AR" sz="1600" dirty="0"/>
              <a:t> Cloud </a:t>
            </a:r>
            <a:r>
              <a:rPr lang="es-AR" sz="1600" dirty="0" err="1"/>
              <a:t>Platform</a:t>
            </a:r>
            <a:r>
              <a:rPr lang="es-AR" sz="1600" dirty="0"/>
              <a:t>, también conocida por la nomenclatura GCP, es una suite que contiene diversos servicios que funcionan en la misma infraestructura que utiliza Google de manera interna, por ejemplo con servicios como </a:t>
            </a:r>
            <a:r>
              <a:rPr lang="es-AR" sz="1600" dirty="0" err="1"/>
              <a:t>Youtube</a:t>
            </a:r>
            <a:r>
              <a:rPr lang="es-AR" sz="1600" dirty="0"/>
              <a:t> o Google </a:t>
            </a:r>
            <a:r>
              <a:rPr lang="es-AR" sz="1600" dirty="0" err="1"/>
              <a:t>Search</a:t>
            </a:r>
            <a:r>
              <a:rPr lang="es-AR" sz="1600" dirty="0"/>
              <a:t>”. ¿Cuál es su principal ventaja?, la seguridad.</a:t>
            </a:r>
          </a:p>
          <a:p>
            <a:pPr algn="just">
              <a:lnSpc>
                <a:spcPct val="150000"/>
              </a:lnSpc>
            </a:pPr>
            <a:endParaRPr lang="es-AR" sz="1600" dirty="0"/>
          </a:p>
        </p:txBody>
      </p:sp>
      <p:pic>
        <p:nvPicPr>
          <p:cNvPr id="3" name="3 Imagen" descr="Google Cloud Platform | uCloudStore">
            <a:extLst>
              <a:ext uri="{FF2B5EF4-FFF2-40B4-BE49-F238E27FC236}">
                <a16:creationId xmlns:a16="http://schemas.microsoft.com/office/drawing/2014/main" id="{A90DB512-9BC6-4067-95AA-505CEB3CA5DC}"/>
              </a:ext>
            </a:extLst>
          </p:cNvPr>
          <p:cNvPicPr/>
          <p:nvPr/>
        </p:nvPicPr>
        <p:blipFill rotWithShape="1">
          <a:blip r:embed="rId3" cstate="print">
            <a:extLst>
              <a:ext uri="{28A0092B-C50C-407E-A947-70E740481C1C}">
                <a14:useLocalDpi xmlns:a14="http://schemas.microsoft.com/office/drawing/2010/main" val="0"/>
              </a:ext>
            </a:extLst>
          </a:blip>
          <a:srcRect b="20598"/>
          <a:stretch/>
        </p:blipFill>
        <p:spPr bwMode="auto">
          <a:xfrm>
            <a:off x="2955016" y="1275415"/>
            <a:ext cx="3233967" cy="136797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1348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790599"/>
            <a:ext cx="7697212" cy="336502"/>
          </a:xfrm>
          <a:prstGeom prst="rect">
            <a:avLst/>
          </a:prstGeom>
        </p:spPr>
        <p:txBody>
          <a:bodyPr vert="horz" wrap="square" lIns="0" tIns="12700" rIns="0" bIns="0" rtlCol="0">
            <a:spAutoFit/>
          </a:bodyPr>
          <a:lstStyle/>
          <a:p>
            <a:pPr algn="just">
              <a:lnSpc>
                <a:spcPct val="150000"/>
              </a:lnSpc>
            </a:pPr>
            <a:r>
              <a:rPr lang="es-AR" sz="1600" dirty="0"/>
              <a:t>Proveedores de Servicios en la Nube</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93555" y="1729150"/>
            <a:ext cx="7834102" cy="3378104"/>
          </a:xfrm>
          <a:prstGeom prst="rect">
            <a:avLst/>
          </a:prstGeom>
          <a:noFill/>
        </p:spPr>
        <p:txBody>
          <a:bodyPr wrap="square">
            <a:spAutoFit/>
          </a:bodyPr>
          <a:lstStyle/>
          <a:p>
            <a:pPr marL="0" lvl="0" indent="0" algn="ctr">
              <a:lnSpc>
                <a:spcPct val="150000"/>
              </a:lnSpc>
              <a:buNone/>
            </a:pPr>
            <a:r>
              <a:rPr lang="es-AR" sz="1600" b="1" dirty="0"/>
              <a:t>¿Ahora bien, cuál elegir?</a:t>
            </a:r>
          </a:p>
          <a:p>
            <a:pPr marL="0" lvl="0" indent="0" algn="just">
              <a:lnSpc>
                <a:spcPct val="150000"/>
              </a:lnSpc>
              <a:buNone/>
            </a:pPr>
            <a:r>
              <a:rPr lang="es-AR" sz="1600" dirty="0"/>
              <a:t>Resulta relevante destacar, que las distintas soluciones anteriormente mencionadas, ofrecen una serie de ventajas, similitudes y ciertas diferencias. La elección de una u otra tecnología, deberá realizarse en función de las necesidades computacionales de la organización y acompañado por la asesoría de un profesional capacitado en la temática. Quizás, una buena recomendación antes de tomar una decisión definitiva al respecto, sería tomar una prueba gratuita de cada una de las herramientas, para vivenciar de esa manera la experiencia de utilizar cada una de ellas. </a:t>
            </a:r>
          </a:p>
          <a:p>
            <a:pPr algn="just">
              <a:lnSpc>
                <a:spcPct val="150000"/>
              </a:lnSpc>
            </a:pPr>
            <a:endParaRPr lang="es-AR" sz="1600" dirty="0"/>
          </a:p>
        </p:txBody>
      </p:sp>
      <p:pic>
        <p:nvPicPr>
          <p:cNvPr id="5" name="Picture 2">
            <a:extLst>
              <a:ext uri="{FF2B5EF4-FFF2-40B4-BE49-F238E27FC236}">
                <a16:creationId xmlns:a16="http://schemas.microsoft.com/office/drawing/2014/main" id="{50820FEB-2C73-41F4-8E91-930E653BB3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2107" y="807401"/>
            <a:ext cx="1225550" cy="1395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198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790599"/>
            <a:ext cx="7697212" cy="336502"/>
          </a:xfrm>
          <a:prstGeom prst="rect">
            <a:avLst/>
          </a:prstGeom>
        </p:spPr>
        <p:txBody>
          <a:bodyPr vert="horz" wrap="square" lIns="0" tIns="12700" rIns="0" bIns="0" rtlCol="0">
            <a:spAutoFit/>
          </a:bodyPr>
          <a:lstStyle/>
          <a:p>
            <a:pPr algn="just">
              <a:lnSpc>
                <a:spcPct val="150000"/>
              </a:lnSpc>
            </a:pPr>
            <a:r>
              <a:rPr lang="es-AR" sz="1600" dirty="0"/>
              <a:t>Riesgos del Cómputo en la Nube</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93555" y="1252886"/>
            <a:ext cx="7834102" cy="1900777"/>
          </a:xfrm>
          <a:prstGeom prst="rect">
            <a:avLst/>
          </a:prstGeom>
          <a:noFill/>
        </p:spPr>
        <p:txBody>
          <a:bodyPr wrap="square">
            <a:spAutoFit/>
          </a:bodyPr>
          <a:lstStyle/>
          <a:p>
            <a:pPr marL="285750" lvl="0" indent="-285750">
              <a:lnSpc>
                <a:spcPct val="150000"/>
              </a:lnSpc>
              <a:buFont typeface="Arial" panose="020B0604020202020204" pitchFamily="34" charset="0"/>
              <a:buChar char="•"/>
            </a:pPr>
            <a:r>
              <a:rPr lang="es-AR" sz="1600" dirty="0"/>
              <a:t>Pérdida de gobernanza.</a:t>
            </a:r>
          </a:p>
          <a:p>
            <a:pPr marL="285750" lvl="0" indent="-285750">
              <a:lnSpc>
                <a:spcPct val="150000"/>
              </a:lnSpc>
              <a:buFont typeface="Arial" panose="020B0604020202020204" pitchFamily="34" charset="0"/>
              <a:buChar char="•"/>
            </a:pPr>
            <a:r>
              <a:rPr lang="es-AR" sz="1600" dirty="0"/>
              <a:t>Dependencia.</a:t>
            </a:r>
          </a:p>
          <a:p>
            <a:pPr marL="285750" lvl="0" indent="-285750">
              <a:lnSpc>
                <a:spcPct val="150000"/>
              </a:lnSpc>
              <a:buFont typeface="Arial" panose="020B0604020202020204" pitchFamily="34" charset="0"/>
              <a:buChar char="•"/>
            </a:pPr>
            <a:r>
              <a:rPr lang="es-AR" sz="1600" dirty="0"/>
              <a:t>Integración.</a:t>
            </a:r>
          </a:p>
          <a:p>
            <a:pPr marL="285750" lvl="0" indent="-285750">
              <a:lnSpc>
                <a:spcPct val="150000"/>
              </a:lnSpc>
              <a:buFont typeface="Arial" panose="020B0604020202020204" pitchFamily="34" charset="0"/>
              <a:buChar char="•"/>
            </a:pPr>
            <a:r>
              <a:rPr lang="es-AR" sz="1600" dirty="0"/>
              <a:t>Incumplimiento de servicio.</a:t>
            </a:r>
          </a:p>
          <a:p>
            <a:pPr marL="285750" lvl="0" indent="-285750">
              <a:lnSpc>
                <a:spcPct val="150000"/>
              </a:lnSpc>
              <a:buFont typeface="Arial" panose="020B0604020202020204" pitchFamily="34" charset="0"/>
              <a:buChar char="•"/>
            </a:pPr>
            <a:r>
              <a:rPr lang="es-AR" sz="1600" dirty="0"/>
              <a:t>Aspectos vinculados con la privacidad</a:t>
            </a:r>
          </a:p>
        </p:txBody>
      </p:sp>
      <p:pic>
        <p:nvPicPr>
          <p:cNvPr id="3" name="2 Imagen" descr="Aseguran que el fin de la neutralidad en la web aumentaría los ...">
            <a:extLst>
              <a:ext uri="{FF2B5EF4-FFF2-40B4-BE49-F238E27FC236}">
                <a16:creationId xmlns:a16="http://schemas.microsoft.com/office/drawing/2014/main" id="{AA6EA18C-CEA5-4599-BED2-4C348D031C6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024" y="1949450"/>
            <a:ext cx="3288030" cy="2167255"/>
          </a:xfrm>
          <a:prstGeom prst="rect">
            <a:avLst/>
          </a:prstGeom>
          <a:noFill/>
          <a:ln>
            <a:solidFill>
              <a:schemeClr val="tx1"/>
            </a:solidFill>
          </a:ln>
        </p:spPr>
      </p:pic>
    </p:spTree>
    <p:extLst>
      <p:ext uri="{BB962C8B-B14F-4D97-AF65-F5344CB8AC3E}">
        <p14:creationId xmlns:p14="http://schemas.microsoft.com/office/powerpoint/2010/main" val="999310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882650"/>
            <a:ext cx="7848600" cy="2542363"/>
          </a:xfrm>
          <a:prstGeom prst="rect">
            <a:avLst/>
          </a:prstGeom>
          <a:noFill/>
        </p:spPr>
        <p:txBody>
          <a:bodyPr wrap="square">
            <a:spAutoFit/>
          </a:bodyPr>
          <a:lstStyle/>
          <a:p>
            <a:pPr algn="just">
              <a:lnSpc>
                <a:spcPct val="150000"/>
              </a:lnSpc>
            </a:pPr>
            <a:r>
              <a:rPr lang="en-US" b="1" dirty="0" err="1"/>
              <a:t>Inteligencia</a:t>
            </a:r>
            <a:r>
              <a:rPr lang="en-US" b="1" dirty="0"/>
              <a:t> Artificial, Machine Learning y Deep Learning</a:t>
            </a:r>
            <a:endParaRPr lang="es-AR" dirty="0"/>
          </a:p>
          <a:p>
            <a:pPr algn="just">
              <a:lnSpc>
                <a:spcPct val="150000"/>
              </a:lnSpc>
            </a:pPr>
            <a:r>
              <a:rPr lang="es-AR" dirty="0"/>
              <a:t>¿Cuál es la diferencia entre Machine </a:t>
            </a:r>
            <a:r>
              <a:rPr lang="es-AR" dirty="0" err="1"/>
              <a:t>Learning</a:t>
            </a:r>
            <a:r>
              <a:rPr lang="es-AR" dirty="0"/>
              <a:t> y Deep </a:t>
            </a:r>
            <a:r>
              <a:rPr lang="es-AR" dirty="0" err="1"/>
              <a:t>Learning</a:t>
            </a:r>
            <a:r>
              <a:rPr lang="es-AR" dirty="0"/>
              <a:t>?</a:t>
            </a:r>
          </a:p>
          <a:p>
            <a:pPr algn="just">
              <a:lnSpc>
                <a:spcPct val="150000"/>
              </a:lnSpc>
            </a:pPr>
            <a:r>
              <a:rPr lang="es-AR" dirty="0"/>
              <a:t>“El Deep </a:t>
            </a:r>
            <a:r>
              <a:rPr lang="es-AR" dirty="0" err="1"/>
              <a:t>Learning</a:t>
            </a:r>
            <a:r>
              <a:rPr lang="es-AR" dirty="0"/>
              <a:t>, tiene una vinculación aún más profunda con el campo de la Inteligencia Artificial”.</a:t>
            </a:r>
          </a:p>
          <a:p>
            <a:pPr algn="just">
              <a:lnSpc>
                <a:spcPct val="150000"/>
              </a:lnSpc>
            </a:pPr>
            <a:endParaRPr lang="es-AR" u="sng" dirty="0"/>
          </a:p>
          <a:p>
            <a:pPr algn="just">
              <a:lnSpc>
                <a:spcPct val="150000"/>
              </a:lnSpc>
            </a:pPr>
            <a:endParaRPr lang="es-AR" dirty="0"/>
          </a:p>
        </p:txBody>
      </p:sp>
      <p:pic>
        <p:nvPicPr>
          <p:cNvPr id="2" name="3 Imagen" descr="Cuál es la diferencia entre Inteligencia Artificial, Machine ...">
            <a:extLst>
              <a:ext uri="{FF2B5EF4-FFF2-40B4-BE49-F238E27FC236}">
                <a16:creationId xmlns:a16="http://schemas.microsoft.com/office/drawing/2014/main" id="{596A6005-182C-4C35-8512-5B0E3C282A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0770" y="2538764"/>
            <a:ext cx="2902460" cy="2345486"/>
          </a:xfrm>
          <a:prstGeom prst="rect">
            <a:avLst/>
          </a:prstGeom>
          <a:noFill/>
          <a:ln>
            <a:noFill/>
          </a:ln>
        </p:spPr>
      </p:pic>
    </p:spTree>
    <p:extLst>
      <p:ext uri="{BB962C8B-B14F-4D97-AF65-F5344CB8AC3E}">
        <p14:creationId xmlns:p14="http://schemas.microsoft.com/office/powerpoint/2010/main" val="1847300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7403" y="916384"/>
            <a:ext cx="7697212" cy="336502"/>
          </a:xfrm>
          <a:prstGeom prst="rect">
            <a:avLst/>
          </a:prstGeom>
        </p:spPr>
        <p:txBody>
          <a:bodyPr vert="horz" wrap="square" lIns="0" tIns="12700" rIns="0" bIns="0" rtlCol="0">
            <a:spAutoFit/>
          </a:bodyPr>
          <a:lstStyle/>
          <a:p>
            <a:pPr algn="just">
              <a:lnSpc>
                <a:spcPct val="150000"/>
              </a:lnSpc>
            </a:pPr>
            <a:r>
              <a:rPr lang="es-AR" sz="1600" dirty="0"/>
              <a:t>Acuerdo de Nivel de Servicio</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661187" y="1252886"/>
            <a:ext cx="7834102" cy="1531445"/>
          </a:xfrm>
          <a:prstGeom prst="rect">
            <a:avLst/>
          </a:prstGeom>
          <a:noFill/>
        </p:spPr>
        <p:txBody>
          <a:bodyPr wrap="square">
            <a:spAutoFit/>
          </a:bodyPr>
          <a:lstStyle/>
          <a:p>
            <a:pPr lvl="0">
              <a:lnSpc>
                <a:spcPct val="150000"/>
              </a:lnSpc>
            </a:pPr>
            <a:r>
              <a:rPr lang="es-AR" sz="1600" dirty="0"/>
              <a:t>Un </a:t>
            </a:r>
            <a:r>
              <a:rPr lang="es-AR" sz="1600" dirty="0" err="1"/>
              <a:t>Service</a:t>
            </a:r>
            <a:r>
              <a:rPr lang="es-AR" sz="1600" dirty="0"/>
              <a:t> </a:t>
            </a:r>
            <a:r>
              <a:rPr lang="es-AR" sz="1600" dirty="0" err="1"/>
              <a:t>Level</a:t>
            </a:r>
            <a:r>
              <a:rPr lang="es-AR" sz="1600" dirty="0"/>
              <a:t> </a:t>
            </a:r>
            <a:r>
              <a:rPr lang="es-AR" sz="1600" dirty="0" err="1"/>
              <a:t>Agreement</a:t>
            </a:r>
            <a:r>
              <a:rPr lang="es-AR" sz="1600" dirty="0"/>
              <a:t> (SLA) es un contrato que describe el nivel de servicio que un cliente espera de su proveedor. Los </a:t>
            </a:r>
            <a:r>
              <a:rPr lang="es-AR" sz="1600" dirty="0" err="1"/>
              <a:t>Service</a:t>
            </a:r>
            <a:r>
              <a:rPr lang="es-AR" sz="1600" dirty="0"/>
              <a:t> </a:t>
            </a:r>
            <a:r>
              <a:rPr lang="es-AR" sz="1600" dirty="0" err="1"/>
              <a:t>Level</a:t>
            </a:r>
            <a:r>
              <a:rPr lang="es-AR" sz="1600" dirty="0"/>
              <a:t> </a:t>
            </a:r>
            <a:r>
              <a:rPr lang="es-AR" sz="1600" dirty="0" err="1"/>
              <a:t>Agreement</a:t>
            </a:r>
            <a:r>
              <a:rPr lang="es-AR" sz="1600" dirty="0"/>
              <a:t>, sirven para establecer unos indicadores que se puedan medir, para regular el servicio que un proveedor presta y así, asegurar el cumplimiento de las expectativas de los clientes.</a:t>
            </a:r>
          </a:p>
        </p:txBody>
      </p:sp>
      <p:pic>
        <p:nvPicPr>
          <p:cNvPr id="5" name="2 Imagen" descr="ESQUEMA SALARIAL – ACUERDO MARCO APPYCE - SINDICATO DE PASTELEROS ...">
            <a:extLst>
              <a:ext uri="{FF2B5EF4-FFF2-40B4-BE49-F238E27FC236}">
                <a16:creationId xmlns:a16="http://schemas.microsoft.com/office/drawing/2014/main" id="{82D48995-D1CD-4181-AB3B-F8E0A2F4F7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2879593"/>
            <a:ext cx="2848465" cy="1971242"/>
          </a:xfrm>
          <a:prstGeom prst="rect">
            <a:avLst/>
          </a:prstGeom>
          <a:noFill/>
          <a:ln>
            <a:solidFill>
              <a:schemeClr val="tx1"/>
            </a:solidFill>
          </a:ln>
        </p:spPr>
      </p:pic>
    </p:spTree>
    <p:extLst>
      <p:ext uri="{BB962C8B-B14F-4D97-AF65-F5344CB8AC3E}">
        <p14:creationId xmlns:p14="http://schemas.microsoft.com/office/powerpoint/2010/main" val="1941458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7403" y="916384"/>
            <a:ext cx="7697212" cy="336502"/>
          </a:xfrm>
          <a:prstGeom prst="rect">
            <a:avLst/>
          </a:prstGeom>
        </p:spPr>
        <p:txBody>
          <a:bodyPr vert="horz" wrap="square" lIns="0" tIns="12700" rIns="0" bIns="0" rtlCol="0">
            <a:spAutoFit/>
          </a:bodyPr>
          <a:lstStyle/>
          <a:p>
            <a:pPr algn="just">
              <a:lnSpc>
                <a:spcPct val="150000"/>
              </a:lnSpc>
            </a:pPr>
            <a:r>
              <a:rPr lang="es-AR" sz="1600" dirty="0"/>
              <a:t>Analítica de Datos en la Nube</a:t>
            </a:r>
          </a:p>
        </p:txBody>
      </p:sp>
      <p:sp>
        <p:nvSpPr>
          <p:cNvPr id="9" name="CuadroTexto 8">
            <a:extLst>
              <a:ext uri="{FF2B5EF4-FFF2-40B4-BE49-F238E27FC236}">
                <a16:creationId xmlns:a16="http://schemas.microsoft.com/office/drawing/2014/main" id="{7F646359-F5B9-44DE-9744-33B2B3C80AD7}"/>
              </a:ext>
            </a:extLst>
          </p:cNvPr>
          <p:cNvSpPr txBox="1"/>
          <p:nvPr/>
        </p:nvSpPr>
        <p:spPr>
          <a:xfrm>
            <a:off x="3810000" y="1375534"/>
            <a:ext cx="5113829" cy="2270109"/>
          </a:xfrm>
          <a:prstGeom prst="rect">
            <a:avLst/>
          </a:prstGeom>
          <a:noFill/>
        </p:spPr>
        <p:txBody>
          <a:bodyPr wrap="square">
            <a:spAutoFit/>
          </a:bodyPr>
          <a:lstStyle/>
          <a:p>
            <a:pPr lvl="0">
              <a:lnSpc>
                <a:spcPct val="150000"/>
              </a:lnSpc>
            </a:pPr>
            <a:r>
              <a:rPr lang="es-AR" sz="1600" dirty="0"/>
              <a:t>Entre las opciones a contratar más conocidas se encuentran:</a:t>
            </a:r>
          </a:p>
          <a:p>
            <a:pPr marL="285750" lvl="0" indent="-285750">
              <a:lnSpc>
                <a:spcPct val="150000"/>
              </a:lnSpc>
              <a:buFont typeface="Arial" panose="020B0604020202020204" pitchFamily="34" charset="0"/>
              <a:buChar char="•"/>
            </a:pPr>
            <a:r>
              <a:rPr lang="es-AR" sz="1600" dirty="0"/>
              <a:t>Big Data as a </a:t>
            </a:r>
            <a:r>
              <a:rPr lang="es-AR" sz="1600" dirty="0" err="1"/>
              <a:t>Service</a:t>
            </a:r>
            <a:r>
              <a:rPr lang="es-AR" sz="1600" dirty="0"/>
              <a:t> (</a:t>
            </a:r>
            <a:r>
              <a:rPr lang="es-AR" sz="1600" dirty="0" err="1"/>
              <a:t>BDaaS</a:t>
            </a:r>
            <a:r>
              <a:rPr lang="es-AR" sz="1600" dirty="0"/>
              <a:t>).</a:t>
            </a:r>
          </a:p>
          <a:p>
            <a:pPr marL="285750" lvl="0" indent="-285750">
              <a:lnSpc>
                <a:spcPct val="150000"/>
              </a:lnSpc>
              <a:buFont typeface="Arial" panose="020B0604020202020204" pitchFamily="34" charset="0"/>
              <a:buChar char="•"/>
            </a:pPr>
            <a:r>
              <a:rPr lang="es-AR" sz="1600" dirty="0"/>
              <a:t>Data </a:t>
            </a:r>
            <a:r>
              <a:rPr lang="es-AR" sz="1600" dirty="0" err="1"/>
              <a:t>Science</a:t>
            </a:r>
            <a:r>
              <a:rPr lang="es-AR" sz="1600" dirty="0"/>
              <a:t> as a </a:t>
            </a:r>
            <a:r>
              <a:rPr lang="es-AR" sz="1600" dirty="0" err="1"/>
              <a:t>Service</a:t>
            </a:r>
            <a:r>
              <a:rPr lang="es-AR" sz="1600" dirty="0"/>
              <a:t> (</a:t>
            </a:r>
            <a:r>
              <a:rPr lang="es-AR" sz="1600" dirty="0" err="1"/>
              <a:t>DSaaS</a:t>
            </a:r>
            <a:r>
              <a:rPr lang="es-AR" sz="1600" dirty="0"/>
              <a:t>).</a:t>
            </a:r>
          </a:p>
          <a:p>
            <a:pPr marL="285750" lvl="0" indent="-285750">
              <a:lnSpc>
                <a:spcPct val="150000"/>
              </a:lnSpc>
              <a:buFont typeface="Arial" panose="020B0604020202020204" pitchFamily="34" charset="0"/>
              <a:buChar char="•"/>
            </a:pPr>
            <a:r>
              <a:rPr lang="es-AR" sz="1600" dirty="0"/>
              <a:t>Machine </a:t>
            </a:r>
            <a:r>
              <a:rPr lang="es-AR" sz="1600" dirty="0" err="1"/>
              <a:t>Learning</a:t>
            </a:r>
            <a:r>
              <a:rPr lang="es-AR" sz="1600" dirty="0"/>
              <a:t> as a </a:t>
            </a:r>
            <a:r>
              <a:rPr lang="es-AR" sz="1600" dirty="0" err="1"/>
              <a:t>Service</a:t>
            </a:r>
            <a:r>
              <a:rPr lang="es-AR" sz="1600" dirty="0"/>
              <a:t> (</a:t>
            </a:r>
            <a:r>
              <a:rPr lang="es-AR" sz="1600" dirty="0" err="1"/>
              <a:t>MLaaS</a:t>
            </a:r>
            <a:r>
              <a:rPr lang="es-AR" sz="1600" dirty="0"/>
              <a:t>).</a:t>
            </a:r>
          </a:p>
          <a:p>
            <a:pPr marL="285750" lvl="0" indent="-285750">
              <a:lnSpc>
                <a:spcPct val="150000"/>
              </a:lnSpc>
              <a:buFont typeface="Arial" panose="020B0604020202020204" pitchFamily="34" charset="0"/>
              <a:buChar char="•"/>
            </a:pPr>
            <a:r>
              <a:rPr lang="es-AR" sz="1600" dirty="0"/>
              <a:t>Data </a:t>
            </a:r>
            <a:r>
              <a:rPr lang="es-AR" sz="1600" dirty="0" err="1"/>
              <a:t>Mining</a:t>
            </a:r>
            <a:r>
              <a:rPr lang="es-AR" sz="1600" dirty="0"/>
              <a:t> as a </a:t>
            </a:r>
            <a:r>
              <a:rPr lang="es-AR" sz="1600" dirty="0" err="1"/>
              <a:t>Service</a:t>
            </a:r>
            <a:r>
              <a:rPr lang="es-AR" sz="1600" dirty="0"/>
              <a:t> (</a:t>
            </a:r>
            <a:r>
              <a:rPr lang="es-AR" sz="1600" dirty="0" err="1"/>
              <a:t>DMaaS</a:t>
            </a:r>
            <a:r>
              <a:rPr lang="es-AR" sz="1600" dirty="0"/>
              <a:t>).</a:t>
            </a:r>
          </a:p>
        </p:txBody>
      </p:sp>
      <p:pic>
        <p:nvPicPr>
          <p:cNvPr id="3" name="Picture 2">
            <a:extLst>
              <a:ext uri="{FF2B5EF4-FFF2-40B4-BE49-F238E27FC236}">
                <a16:creationId xmlns:a16="http://schemas.microsoft.com/office/drawing/2014/main" id="{334E1652-29D1-4DE9-8961-2FF91BB41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03" y="1412263"/>
            <a:ext cx="2827829" cy="22333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66294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FE7CA0C-A82F-4D75-808C-2CA10AFF8CBD}"/>
              </a:ext>
            </a:extLst>
          </p:cNvPr>
          <p:cNvSpPr txBox="1"/>
          <p:nvPr/>
        </p:nvSpPr>
        <p:spPr>
          <a:xfrm>
            <a:off x="3400678" y="958850"/>
            <a:ext cx="4572000" cy="461665"/>
          </a:xfrm>
          <a:prstGeom prst="rect">
            <a:avLst/>
          </a:prstGeom>
          <a:noFill/>
        </p:spPr>
        <p:txBody>
          <a:bodyPr wrap="square">
            <a:spAutoFit/>
          </a:bodyPr>
          <a:lstStyle/>
          <a:p>
            <a:r>
              <a:rPr lang="es-AR" sz="2400" b="1" dirty="0"/>
              <a:t>Muchas Gracias!</a:t>
            </a:r>
          </a:p>
        </p:txBody>
      </p:sp>
      <p:pic>
        <p:nvPicPr>
          <p:cNvPr id="10" name="Imagen 9">
            <a:extLst>
              <a:ext uri="{FF2B5EF4-FFF2-40B4-BE49-F238E27FC236}">
                <a16:creationId xmlns:a16="http://schemas.microsoft.com/office/drawing/2014/main" id="{FD65F6B8-2631-4596-AE2D-BE3776551303}"/>
              </a:ext>
            </a:extLst>
          </p:cNvPr>
          <p:cNvPicPr>
            <a:picLocks noChangeAspect="1"/>
          </p:cNvPicPr>
          <p:nvPr/>
        </p:nvPicPr>
        <p:blipFill>
          <a:blip r:embed="rId2"/>
          <a:stretch>
            <a:fillRect/>
          </a:stretch>
        </p:blipFill>
        <p:spPr>
          <a:xfrm>
            <a:off x="3271837" y="3168650"/>
            <a:ext cx="2752725" cy="1731685"/>
          </a:xfrm>
          <a:prstGeom prst="rect">
            <a:avLst/>
          </a:prstGeom>
        </p:spPr>
      </p:pic>
      <p:sp>
        <p:nvSpPr>
          <p:cNvPr id="13" name="CuadroTexto 12">
            <a:extLst>
              <a:ext uri="{FF2B5EF4-FFF2-40B4-BE49-F238E27FC236}">
                <a16:creationId xmlns:a16="http://schemas.microsoft.com/office/drawing/2014/main" id="{C759A346-9E9E-48D2-B164-D47C26945004}"/>
              </a:ext>
            </a:extLst>
          </p:cNvPr>
          <p:cNvSpPr txBox="1"/>
          <p:nvPr/>
        </p:nvSpPr>
        <p:spPr>
          <a:xfrm>
            <a:off x="2362200" y="1680517"/>
            <a:ext cx="4572000" cy="461665"/>
          </a:xfrm>
          <a:prstGeom prst="rect">
            <a:avLst/>
          </a:prstGeom>
          <a:noFill/>
        </p:spPr>
        <p:txBody>
          <a:bodyPr wrap="square">
            <a:spAutoFit/>
          </a:bodyPr>
          <a:lstStyle/>
          <a:p>
            <a:r>
              <a:rPr lang="es-AR" sz="2400" b="1" dirty="0"/>
              <a:t>Contacto: </a:t>
            </a:r>
            <a:r>
              <a:rPr lang="es-AR" sz="2400" b="1"/>
              <a:t>layla.scheli</a:t>
            </a:r>
            <a:r>
              <a:rPr lang="es-AR" sz="2400" b="1" dirty="0"/>
              <a:t>@gmail.com</a:t>
            </a:r>
          </a:p>
        </p:txBody>
      </p:sp>
      <p:sp>
        <p:nvSpPr>
          <p:cNvPr id="15" name="CuadroTexto 14">
            <a:extLst>
              <a:ext uri="{FF2B5EF4-FFF2-40B4-BE49-F238E27FC236}">
                <a16:creationId xmlns:a16="http://schemas.microsoft.com/office/drawing/2014/main" id="{2A8F1D82-738E-48E5-9BF6-498F13C117A8}"/>
              </a:ext>
            </a:extLst>
          </p:cNvPr>
          <p:cNvSpPr txBox="1"/>
          <p:nvPr/>
        </p:nvSpPr>
        <p:spPr>
          <a:xfrm>
            <a:off x="1828800" y="2402185"/>
            <a:ext cx="6172200" cy="461665"/>
          </a:xfrm>
          <a:prstGeom prst="rect">
            <a:avLst/>
          </a:prstGeom>
          <a:noFill/>
        </p:spPr>
        <p:txBody>
          <a:bodyPr wrap="square">
            <a:spAutoFit/>
          </a:bodyPr>
          <a:lstStyle/>
          <a:p>
            <a:r>
              <a:rPr lang="es-AR" sz="2400" b="1" dirty="0" err="1"/>
              <a:t>Linkedin:www.linkedin.com</a:t>
            </a:r>
            <a:r>
              <a:rPr lang="es-AR" sz="2400" b="1" dirty="0"/>
              <a:t>/in/</a:t>
            </a:r>
            <a:r>
              <a:rPr lang="es-AR" sz="2400" b="1" dirty="0" err="1"/>
              <a:t>laylascheli</a:t>
            </a:r>
            <a:endParaRPr lang="es-AR"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2173031"/>
          </a:xfrm>
          <a:prstGeom prst="rect">
            <a:avLst/>
          </a:prstGeom>
          <a:noFill/>
        </p:spPr>
        <p:txBody>
          <a:bodyPr wrap="square">
            <a:spAutoFit/>
          </a:bodyPr>
          <a:lstStyle/>
          <a:p>
            <a:pPr algn="just">
              <a:lnSpc>
                <a:spcPct val="150000"/>
              </a:lnSpc>
            </a:pPr>
            <a:r>
              <a:rPr lang="es-AR" sz="1800" b="1" dirty="0"/>
              <a:t>Tipos de Redes Neuronales </a:t>
            </a:r>
          </a:p>
          <a:p>
            <a:pPr algn="just">
              <a:lnSpc>
                <a:spcPct val="150000"/>
              </a:lnSpc>
            </a:pPr>
            <a:r>
              <a:rPr lang="es-MX" sz="1800" i="1" dirty="0"/>
              <a:t>Red neuronal Monocapa – Perceptrón simple</a:t>
            </a:r>
            <a:endParaRPr lang="es-AR" sz="2000" i="1" dirty="0">
              <a:solidFill>
                <a:schemeClr val="dk2"/>
              </a:solidFill>
              <a:latin typeface="Roboto"/>
              <a:ea typeface="Roboto"/>
              <a:cs typeface="Roboto"/>
              <a:sym typeface="Roboto"/>
            </a:endParaRPr>
          </a:p>
          <a:p>
            <a:pPr lvl="0" algn="just">
              <a:lnSpc>
                <a:spcPct val="150000"/>
              </a:lnSpc>
            </a:pP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53618" y="1745860"/>
            <a:ext cx="3438525" cy="2134046"/>
          </a:xfrm>
          <a:prstGeom prst="rect">
            <a:avLst/>
          </a:prstGeom>
          <a:noFill/>
        </p:spPr>
        <p:txBody>
          <a:bodyPr wrap="square">
            <a:spAutoFit/>
          </a:bodyPr>
          <a:lstStyle/>
          <a:p>
            <a:pPr marL="0" lvl="0" indent="0" algn="just">
              <a:lnSpc>
                <a:spcPct val="150000"/>
              </a:lnSpc>
              <a:buNone/>
            </a:pPr>
            <a:r>
              <a:rPr lang="es-MX" sz="1500" dirty="0"/>
              <a:t>La red neuronal monocapa se corresponde con la red neuronal más simple, está compuesta por una capa de neuronas que proyectan las entradas a una capa de neuronas de salida donde se realizan los diferentes cálculos.</a:t>
            </a:r>
            <a:endParaRPr lang="es-AR" sz="1500" dirty="0"/>
          </a:p>
        </p:txBody>
      </p:sp>
      <p:pic>
        <p:nvPicPr>
          <p:cNvPr id="4" name="Imagen 3">
            <a:extLst>
              <a:ext uri="{FF2B5EF4-FFF2-40B4-BE49-F238E27FC236}">
                <a16:creationId xmlns:a16="http://schemas.microsoft.com/office/drawing/2014/main" id="{E9090A08-2EA8-481A-B890-66715843B21C}"/>
              </a:ext>
            </a:extLst>
          </p:cNvPr>
          <p:cNvPicPr>
            <a:picLocks noChangeAspect="1"/>
          </p:cNvPicPr>
          <p:nvPr/>
        </p:nvPicPr>
        <p:blipFill>
          <a:blip r:embed="rId3"/>
          <a:stretch>
            <a:fillRect/>
          </a:stretch>
        </p:blipFill>
        <p:spPr>
          <a:xfrm>
            <a:off x="4086225" y="1568450"/>
            <a:ext cx="4872037" cy="2873458"/>
          </a:xfrm>
          <a:prstGeom prst="rect">
            <a:avLst/>
          </a:prstGeom>
        </p:spPr>
      </p:pic>
    </p:spTree>
    <p:extLst>
      <p:ext uri="{BB962C8B-B14F-4D97-AF65-F5344CB8AC3E}">
        <p14:creationId xmlns:p14="http://schemas.microsoft.com/office/powerpoint/2010/main" val="393829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711366"/>
          </a:xfrm>
          <a:prstGeom prst="rect">
            <a:avLst/>
          </a:prstGeom>
          <a:noFill/>
        </p:spPr>
        <p:txBody>
          <a:bodyPr wrap="square">
            <a:spAutoFit/>
          </a:bodyPr>
          <a:lstStyle/>
          <a:p>
            <a:pPr algn="just">
              <a:lnSpc>
                <a:spcPct val="150000"/>
              </a:lnSpc>
            </a:pPr>
            <a:r>
              <a:rPr lang="es-AR" sz="1800" b="1" dirty="0"/>
              <a:t>Tipos de Redes Neuronales </a:t>
            </a:r>
          </a:p>
          <a:p>
            <a:pPr algn="just">
              <a:lnSpc>
                <a:spcPct val="150000"/>
              </a:lnSpc>
            </a:pPr>
            <a:r>
              <a:rPr lang="es-MX" sz="1800" i="1" dirty="0"/>
              <a:t>Red neuronal Multicapa – Perceptrón multicapa</a:t>
            </a:r>
            <a:endParaRPr lang="es-AR" sz="2000" dirty="0">
              <a:solidFill>
                <a:schemeClr val="dk2"/>
              </a:solidFill>
              <a:latin typeface="Roboto"/>
              <a:ea typeface="Roboto"/>
              <a:cs typeface="Roboto"/>
              <a:sym typeface="Roboto"/>
            </a:endParaRPr>
          </a:p>
          <a:p>
            <a:pPr algn="just">
              <a:lnSpc>
                <a:spcPct val="150000"/>
              </a:lnSpc>
            </a:pP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55099" y="1717809"/>
            <a:ext cx="4440028" cy="2480294"/>
          </a:xfrm>
          <a:prstGeom prst="rect">
            <a:avLst/>
          </a:prstGeom>
          <a:noFill/>
        </p:spPr>
        <p:txBody>
          <a:bodyPr wrap="square">
            <a:spAutoFit/>
          </a:bodyPr>
          <a:lstStyle/>
          <a:p>
            <a:pPr marL="0" lvl="0" indent="0" algn="just">
              <a:lnSpc>
                <a:spcPct val="150000"/>
              </a:lnSpc>
              <a:buNone/>
            </a:pPr>
            <a:r>
              <a:rPr lang="es-MX" sz="1500" dirty="0"/>
              <a:t>La red neuronal multicapa es una generalización de la red neuronal monocapa, la diferencia reside en que mientras la red neuronal monocapa está compuesta por una capa de neuronas de entrada y una capa de neuronas de salida, esta dispone de un conjunto de capas intermedias (capas ocultas) entre la capa de entrada y la de salida. </a:t>
            </a:r>
            <a:endParaRPr lang="es-AR" sz="1500" dirty="0"/>
          </a:p>
        </p:txBody>
      </p:sp>
      <p:pic>
        <p:nvPicPr>
          <p:cNvPr id="3" name="Imagen 2">
            <a:extLst>
              <a:ext uri="{FF2B5EF4-FFF2-40B4-BE49-F238E27FC236}">
                <a16:creationId xmlns:a16="http://schemas.microsoft.com/office/drawing/2014/main" id="{0297932F-70BA-4F9E-9DDC-4D2954B93B34}"/>
              </a:ext>
            </a:extLst>
          </p:cNvPr>
          <p:cNvPicPr>
            <a:picLocks noChangeAspect="1"/>
          </p:cNvPicPr>
          <p:nvPr/>
        </p:nvPicPr>
        <p:blipFill>
          <a:blip r:embed="rId3"/>
          <a:stretch>
            <a:fillRect/>
          </a:stretch>
        </p:blipFill>
        <p:spPr>
          <a:xfrm>
            <a:off x="5095127" y="1717809"/>
            <a:ext cx="3565327" cy="2603811"/>
          </a:xfrm>
          <a:prstGeom prst="rect">
            <a:avLst/>
          </a:prstGeom>
        </p:spPr>
      </p:pic>
    </p:spTree>
    <p:extLst>
      <p:ext uri="{BB962C8B-B14F-4D97-AF65-F5344CB8AC3E}">
        <p14:creationId xmlns:p14="http://schemas.microsoft.com/office/powerpoint/2010/main" val="945394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295868"/>
          </a:xfrm>
          <a:prstGeom prst="rect">
            <a:avLst/>
          </a:prstGeom>
          <a:noFill/>
        </p:spPr>
        <p:txBody>
          <a:bodyPr wrap="square">
            <a:spAutoFit/>
          </a:bodyPr>
          <a:lstStyle/>
          <a:p>
            <a:pPr algn="just">
              <a:lnSpc>
                <a:spcPct val="150000"/>
              </a:lnSpc>
            </a:pPr>
            <a:r>
              <a:rPr lang="es-AR" sz="1800" b="1" dirty="0"/>
              <a:t>Tipos de Redes Neuronales </a:t>
            </a:r>
          </a:p>
          <a:p>
            <a:pPr algn="just">
              <a:lnSpc>
                <a:spcPct val="150000"/>
              </a:lnSpc>
            </a:pPr>
            <a:r>
              <a:rPr lang="es-MX" sz="1800" i="1" dirty="0"/>
              <a:t>Red neuronal Convolucional (CNN)</a:t>
            </a:r>
            <a:endParaRPr lang="es-AR" u="sng" dirty="0"/>
          </a:p>
          <a:p>
            <a:pPr algn="just">
              <a:lnSpc>
                <a:spcPct val="150000"/>
              </a:lnSpc>
            </a:pPr>
            <a:endParaRPr lang="es-AR" dirty="0"/>
          </a:p>
        </p:txBody>
      </p:sp>
      <p:sp>
        <p:nvSpPr>
          <p:cNvPr id="6" name="CuadroTexto 5">
            <a:extLst>
              <a:ext uri="{FF2B5EF4-FFF2-40B4-BE49-F238E27FC236}">
                <a16:creationId xmlns:a16="http://schemas.microsoft.com/office/drawing/2014/main" id="{872AC78D-BD57-4CB9-AADA-898396ABEDF9}"/>
              </a:ext>
            </a:extLst>
          </p:cNvPr>
          <p:cNvSpPr txBox="1"/>
          <p:nvPr/>
        </p:nvSpPr>
        <p:spPr>
          <a:xfrm>
            <a:off x="655098" y="1717809"/>
            <a:ext cx="7848599" cy="1441548"/>
          </a:xfrm>
          <a:prstGeom prst="rect">
            <a:avLst/>
          </a:prstGeom>
          <a:noFill/>
        </p:spPr>
        <p:txBody>
          <a:bodyPr wrap="square">
            <a:spAutoFit/>
          </a:bodyPr>
          <a:lstStyle/>
          <a:p>
            <a:pPr marL="0" lvl="0" indent="0" algn="just">
              <a:lnSpc>
                <a:spcPct val="150000"/>
              </a:lnSpc>
              <a:buNone/>
            </a:pPr>
            <a:r>
              <a:rPr lang="es-MX" sz="1500" dirty="0"/>
              <a:t>La principal diferencia de la red neuronal convolucional con el perceptrón multicapa viene en que cada neurona no se une con todas y cada una de las capas siguientes sino que solo con un subgrupo de ellas (se especializa), con esto se consigue reducir el número de neuronas necesarias y la complejidad computacional necesaria para su ejecución.</a:t>
            </a:r>
            <a:endParaRPr lang="es-AR" sz="1500" dirty="0"/>
          </a:p>
        </p:txBody>
      </p:sp>
    </p:spTree>
    <p:extLst>
      <p:ext uri="{BB962C8B-B14F-4D97-AF65-F5344CB8AC3E}">
        <p14:creationId xmlns:p14="http://schemas.microsoft.com/office/powerpoint/2010/main" val="303588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F646359-F5B9-44DE-9744-33B2B3C80AD7}"/>
              </a:ext>
            </a:extLst>
          </p:cNvPr>
          <p:cNvSpPr txBox="1"/>
          <p:nvPr/>
        </p:nvSpPr>
        <p:spPr>
          <a:xfrm>
            <a:off x="647700" y="768429"/>
            <a:ext cx="7848600" cy="1295868"/>
          </a:xfrm>
          <a:prstGeom prst="rect">
            <a:avLst/>
          </a:prstGeom>
          <a:noFill/>
        </p:spPr>
        <p:txBody>
          <a:bodyPr wrap="square">
            <a:spAutoFit/>
          </a:bodyPr>
          <a:lstStyle/>
          <a:p>
            <a:pPr algn="just">
              <a:lnSpc>
                <a:spcPct val="150000"/>
              </a:lnSpc>
            </a:pPr>
            <a:r>
              <a:rPr lang="es-AR" sz="1800" b="1" dirty="0"/>
              <a:t>Tipos de Redes Neuronales </a:t>
            </a:r>
          </a:p>
          <a:p>
            <a:pPr algn="just">
              <a:lnSpc>
                <a:spcPct val="150000"/>
              </a:lnSpc>
            </a:pPr>
            <a:r>
              <a:rPr lang="es-MX" sz="1800" i="1" dirty="0"/>
              <a:t>Red neuronal Convolucional (CNN)</a:t>
            </a:r>
            <a:endParaRPr lang="es-AR" u="sng" dirty="0"/>
          </a:p>
          <a:p>
            <a:pPr algn="just">
              <a:lnSpc>
                <a:spcPct val="150000"/>
              </a:lnSpc>
            </a:pPr>
            <a:endParaRPr lang="es-AR" dirty="0"/>
          </a:p>
        </p:txBody>
      </p:sp>
      <p:pic>
        <p:nvPicPr>
          <p:cNvPr id="3" name="Imagen 2">
            <a:extLst>
              <a:ext uri="{FF2B5EF4-FFF2-40B4-BE49-F238E27FC236}">
                <a16:creationId xmlns:a16="http://schemas.microsoft.com/office/drawing/2014/main" id="{3E71BA94-41DB-4A6E-8607-915125DB377F}"/>
              </a:ext>
            </a:extLst>
          </p:cNvPr>
          <p:cNvPicPr>
            <a:picLocks noChangeAspect="1"/>
          </p:cNvPicPr>
          <p:nvPr/>
        </p:nvPicPr>
        <p:blipFill>
          <a:blip r:embed="rId3"/>
          <a:stretch>
            <a:fillRect/>
          </a:stretch>
        </p:blipFill>
        <p:spPr>
          <a:xfrm>
            <a:off x="2514600" y="1568450"/>
            <a:ext cx="4800600" cy="2853690"/>
          </a:xfrm>
          <a:prstGeom prst="rect">
            <a:avLst/>
          </a:prstGeom>
        </p:spPr>
      </p:pic>
    </p:spTree>
    <p:extLst>
      <p:ext uri="{BB962C8B-B14F-4D97-AF65-F5344CB8AC3E}">
        <p14:creationId xmlns:p14="http://schemas.microsoft.com/office/powerpoint/2010/main" val="2849093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TotalTime>
  <Words>3188</Words>
  <Application>Microsoft Office PowerPoint</Application>
  <PresentationFormat>Personalizado</PresentationFormat>
  <Paragraphs>271</Paragraphs>
  <Slides>52</Slides>
  <Notes>50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Arial</vt:lpstr>
      <vt:lpstr>Calibri</vt:lpstr>
      <vt:lpstr>Roboto</vt:lpstr>
      <vt:lpstr>Office Theme</vt:lpstr>
      <vt:lpstr>Academia BA Emprende Formación: Inteligencia Artificial Docente: Mg. Ing. Layla Scheli</vt:lpstr>
      <vt:lpstr>Int. a las Redes Neuronales Artificiales/Funcionamiento de las RNA</vt:lpstr>
      <vt:lpstr>Deep Learning en profundidad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es la IA?, su origen y su implicancia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Arquitectura Cliente - Servidor</vt:lpstr>
      <vt:lpstr>¿Qué es el Cloud Computing?</vt:lpstr>
      <vt:lpstr>Cloud Computing y Big Data</vt:lpstr>
      <vt:lpstr>Proveedores de Servicios en la Nube</vt:lpstr>
      <vt:lpstr>Proveedores de Servicios en la Nube</vt:lpstr>
      <vt:lpstr>Proveedores de Servicios en la Nube</vt:lpstr>
      <vt:lpstr>Proveedores de Servicios en la Nube</vt:lpstr>
      <vt:lpstr>Riesgos del Cómputo en la Nube</vt:lpstr>
      <vt:lpstr>Acuerdo de Nivel de Servicio</vt:lpstr>
      <vt:lpstr>Analítica de Datos en la Nube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Academia BA Emprende Formación: Ciencia de Datos Docente: Mg. Ing. Layla Scheli</dc:title>
  <cp:lastModifiedBy>Layla Scheli</cp:lastModifiedBy>
  <cp:revision>192</cp:revision>
  <dcterms:created xsi:type="dcterms:W3CDTF">2020-10-20T23:11:42Z</dcterms:created>
  <dcterms:modified xsi:type="dcterms:W3CDTF">2021-04-30T21:42:22Z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2020-10-20T00:00:00Z</vt:filetime>
  </property>
</Properties>
</file>